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</p:sldIdLst>
  <p:sldSz cx="10287000" cy="10287000"/>
  <p:notesSz cx="10287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2077" y="1711568"/>
            <a:ext cx="5843905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C8164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43050" y="5760720"/>
            <a:ext cx="72009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C8164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C8164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C8164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C8164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14350" y="2366010"/>
            <a:ext cx="4474845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297805" y="2366010"/>
            <a:ext cx="4474845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6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0286999" y="0"/>
                </a:lnTo>
                <a:lnTo>
                  <a:pt x="10286999" y="10286999"/>
                </a:lnTo>
                <a:close/>
              </a:path>
            </a:pathLst>
          </a:custGeom>
          <a:solidFill>
            <a:srgbClr val="C91C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C8164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2"/>
            <a:ext cx="1660281" cy="72603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1891" y="1725873"/>
            <a:ext cx="9163217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C8164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2075" y="1647559"/>
            <a:ext cx="9187815" cy="2128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C8164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97580" y="9566910"/>
            <a:ext cx="32918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14350" y="9566910"/>
            <a:ext cx="236601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406640" y="9566910"/>
            <a:ext cx="236601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/Relationships>
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/Relationships>
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ru.vuejs.org/v2/guide/single-file-components.html" TargetMode="External"/><Relationship Id="rId4" Type="http://schemas.openxmlformats.org/officeDocument/2006/relationships/hyperlink" Target="https://github.com/vuejs/awesome-vue#components--libraries" TargetMode="External"/></Relationships>
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
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/Relationships>
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jpg"/></Relationships>
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ru.vuejs.org/v2/guide/transitions.html" TargetMode="External"/><Relationship Id="rId3" Type="http://schemas.openxmlformats.org/officeDocument/2006/relationships/hyperlink" Target="https://ru.vuejs.org/v2/guide/transitioning-state.html" TargetMode="External"/></Relationships>
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ru.wikipedia.org/wiki/Google_(%D0%BA%D0%BE%D0%BC%D0%BF%D0%B0%D0%BD%D0%B8%D1%8F)" TargetMode="External"/><Relationship Id="rId4" Type="http://schemas.openxmlformats.org/officeDocument/2006/relationships/hyperlink" Target="https://ru.wikipedia.org/wiki/%D0%9F%D1%80%D0%BE%D1%82%D0%BE%D1%82%D0%B8%D0%BF%D0%B8%D1%80%D0%BE%D0%B2%D0%B0%D0%BD%D0%B8%D0%B5" TargetMode="External"/><Relationship Id="rId5" Type="http://schemas.openxmlformats.org/officeDocument/2006/relationships/hyperlink" Target="https://ru.wikipedia.org/wiki/React" TargetMode="External"/><Relationship Id="rId6" Type="http://schemas.openxmlformats.org/officeDocument/2006/relationships/hyperlink" Target="https://ru.wikipedia.org/wiki/AngularJS" TargetMode="External"/><Relationship Id="rId7" Type="http://schemas.openxmlformats.org/officeDocument/2006/relationships/hyperlink" Target="https://ru.wikipedia.org/wiki/Model-View-Controller" TargetMode="External"/><Relationship Id="rId8" Type="http://schemas.openxmlformats.org/officeDocument/2006/relationships/hyperlink" Target="https://ru.wikipedia.org/wiki/Backbone.js" TargetMode="External"/></Relationships>
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1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1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1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
</file>

<file path=ppt/slides/_rels/slide1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1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cli.vuejs.org/" TargetMode="External"/></Relationships>

</file>

<file path=ppt/slides/_rels/slide1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nodejs.org/en/" TargetMode="External"/></Relationships>

</file>

<file path=ppt/slides/_rels/slide1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://localhost:8000/" TargetMode="External"/></Relationships>

</file>

<file path=ppt/slides/_rels/slide1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64.jpg"/></Relationships>

</file>

<file path=ppt/slides/_rels/slide1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1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
</file>

<file path=ppt/slides/_rels/slide1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65.jpg"/></Relationships>

</file>

<file path=ppt/slides/_rels/slide1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://localhost:8080/" TargetMode="External"/></Relationships>

</file>

<file path=ppt/slides/_rels/slide1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1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1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jpg"/></Relationships>

</file>

<file path=ppt/slides/_rels/slide1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/Relationships>

</file>

<file path=ppt/slides/_rels/slide1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jpg"/></Relationships>

</file>

<file path=ppt/slides/_rels/slide1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g"/></Relationships>

</file>

<file path=ppt/slides/_rels/slide1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jpg"/></Relationships>

</file>

<file path=ppt/slides/_rels/slide1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/Relationships>

</file>

<file path=ppt/slides/_rels/slide1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/Relationships>

</file>

<file path=ppt/slides/_rels/slide1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lodash.com/docs/4.17.15#template" TargetMode="External"/></Relationships>

</file>

<file path=ppt/slides/_rels/slide1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jpg"/></Relationships>

</file>

<file path=ppt/slides/_rels/slide1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localhost:8081/" TargetMode="Externa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3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ru.vuejs.org/js/vue.js" TargetMode="External"/><Relationship Id="rId4" Type="http://schemas.openxmlformats.org/officeDocument/2006/relationships/hyperlink" Target="https://ru.vuejs.org/js/vue.min.js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github.com/vuejs/vue-devtools#vue-devtools" TargetMode="Externa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caniuse.com/#feat%3Des5" TargetMode="External"/><Relationship Id="rId4" Type="http://schemas.openxmlformats.org/officeDocument/2006/relationships/hyperlink" Target="https://semver.org/" TargetMode="External"/><Relationship Id="rId5" Type="http://schemas.openxmlformats.org/officeDocument/2006/relationships/hyperlink" Target="https://github.com/vuejs/vue/releases" TargetMode="Externa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4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codepen.io/" TargetMode="External"/><Relationship Id="rId4" Type="http://schemas.openxmlformats.org/officeDocument/2006/relationships/hyperlink" Target="https://cdn.jsdelivr.net/npm/vue/dist/vue.js" TargetMode="Externa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2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6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0286999" y="0"/>
                </a:lnTo>
                <a:lnTo>
                  <a:pt x="10286999" y="10286999"/>
                </a:lnTo>
                <a:close/>
              </a:path>
            </a:pathLst>
          </a:custGeom>
          <a:solidFill>
            <a:srgbClr val="C91C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630251" y="2640131"/>
            <a:ext cx="6740525" cy="4987925"/>
          </a:xfrm>
          <a:prstGeom prst="rect">
            <a:avLst/>
          </a:prstGeom>
        </p:spPr>
        <p:txBody>
          <a:bodyPr wrap="square" lIns="0" tIns="161290" rIns="0" bIns="0" rtlCol="0" vert="horz">
            <a:spAutoFit/>
          </a:bodyPr>
          <a:lstStyle/>
          <a:p>
            <a:pPr marL="12700" marR="5080">
              <a:lnSpc>
                <a:spcPts val="9500"/>
              </a:lnSpc>
              <a:spcBef>
                <a:spcPts val="1270"/>
              </a:spcBef>
            </a:pPr>
            <a:r>
              <a:rPr dirty="0" sz="8800" b="1">
                <a:solidFill>
                  <a:srgbClr val="FFFFFF"/>
                </a:solidFill>
                <a:latin typeface="Arial"/>
                <a:cs typeface="Arial"/>
              </a:rPr>
              <a:t>Что</a:t>
            </a:r>
            <a:r>
              <a:rPr dirty="0" sz="8800" spc="-2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800" spc="-10" b="1">
                <a:solidFill>
                  <a:srgbClr val="FFFFFF"/>
                </a:solidFill>
                <a:latin typeface="Arial"/>
                <a:cs typeface="Arial"/>
              </a:rPr>
              <a:t>такое </a:t>
            </a:r>
            <a:r>
              <a:rPr dirty="0" sz="8800" spc="-25" b="1">
                <a:solidFill>
                  <a:srgbClr val="FFFFFF"/>
                </a:solidFill>
                <a:latin typeface="Arial"/>
                <a:cs typeface="Arial"/>
              </a:rPr>
              <a:t>Vue </a:t>
            </a:r>
            <a:r>
              <a:rPr dirty="0" sz="8800" spc="-20" b="1">
                <a:solidFill>
                  <a:srgbClr val="FFFFFF"/>
                </a:solidFill>
                <a:latin typeface="Arial"/>
                <a:cs typeface="Arial"/>
              </a:rPr>
              <a:t>реактивный </a:t>
            </a:r>
            <a:r>
              <a:rPr dirty="0" sz="8800" spc="-10" b="1">
                <a:solidFill>
                  <a:srgbClr val="FFFFFF"/>
                </a:solidFill>
                <a:latin typeface="Arial"/>
                <a:cs typeface="Arial"/>
              </a:rPr>
              <a:t>подход</a:t>
            </a:r>
            <a:endParaRPr sz="88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434193" y="271065"/>
            <a:ext cx="1950720" cy="976630"/>
            <a:chOff x="434193" y="271065"/>
            <a:chExt cx="1950720" cy="97663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610" y="370552"/>
              <a:ext cx="1660284" cy="72603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193" y="271065"/>
              <a:ext cx="1950720" cy="976148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630279" y="8272357"/>
            <a:ext cx="2369820" cy="8369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55">
                <a:solidFill>
                  <a:srgbClr val="FFFFFF"/>
                </a:solidFill>
                <a:latin typeface="Tahoma"/>
                <a:cs typeface="Tahoma"/>
              </a:rPr>
              <a:t>Соловьёв</a:t>
            </a:r>
            <a:r>
              <a:rPr dirty="0" sz="24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ahoma"/>
                <a:cs typeface="Tahoma"/>
              </a:rPr>
              <a:t>Тимур</a:t>
            </a:r>
            <a:endParaRPr sz="2400">
              <a:latin typeface="Tahoma"/>
              <a:cs typeface="Tahoma"/>
            </a:endParaRPr>
          </a:p>
          <a:p>
            <a:pPr marL="18415">
              <a:lnSpc>
                <a:spcPct val="100000"/>
              </a:lnSpc>
              <a:spcBef>
                <a:spcPts val="1825"/>
              </a:spcBef>
            </a:pPr>
            <a:r>
              <a:rPr dirty="0" sz="1400" spc="-30">
                <a:solidFill>
                  <a:srgbClr val="FFFFFF"/>
                </a:solidFill>
                <a:latin typeface="Tahoma"/>
                <a:cs typeface="Tahoma"/>
              </a:rPr>
              <a:t>front-</a:t>
            </a:r>
            <a:r>
              <a:rPr dirty="0" sz="1400" spc="-10">
                <a:solidFill>
                  <a:srgbClr val="FFFFFF"/>
                </a:solidFill>
                <a:latin typeface="Tahoma"/>
                <a:cs typeface="Tahoma"/>
              </a:rPr>
              <a:t>end</a:t>
            </a:r>
            <a:r>
              <a:rPr dirty="0" sz="14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FFFFFF"/>
                </a:solidFill>
                <a:latin typeface="Tahoma"/>
                <a:cs typeface="Tahoma"/>
              </a:rPr>
              <a:t>senior</a:t>
            </a:r>
            <a:r>
              <a:rPr dirty="0" sz="14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ahoma"/>
                <a:cs typeface="Tahoma"/>
              </a:rPr>
              <a:t>разработчик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58130" y="114300"/>
            <a:ext cx="4728871" cy="100583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4399" y="3952157"/>
            <a:ext cx="6332601" cy="633484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768" y="1733111"/>
            <a:ext cx="4138295" cy="5146040"/>
          </a:xfrm>
          <a:prstGeom prst="rect"/>
        </p:spPr>
        <p:txBody>
          <a:bodyPr wrap="square" lIns="0" tIns="208280" rIns="0" bIns="0" rtlCol="0" vert="horz">
            <a:spAutoFit/>
          </a:bodyPr>
          <a:lstStyle/>
          <a:p>
            <a:pPr marL="12700" marR="5080">
              <a:lnSpc>
                <a:spcPts val="12960"/>
              </a:lnSpc>
              <a:spcBef>
                <a:spcPts val="1640"/>
              </a:spcBef>
            </a:pPr>
            <a:r>
              <a:rPr dirty="0" sz="12000" spc="-25">
                <a:solidFill>
                  <a:srgbClr val="C91C4B"/>
                </a:solidFill>
              </a:rPr>
              <a:t>Что </a:t>
            </a:r>
            <a:r>
              <a:rPr dirty="0" sz="12000" spc="-50">
                <a:solidFill>
                  <a:srgbClr val="C91C4B"/>
                </a:solidFill>
              </a:rPr>
              <a:t>такое </a:t>
            </a:r>
            <a:r>
              <a:rPr dirty="0" sz="12000" spc="-20">
                <a:solidFill>
                  <a:srgbClr val="C91C4B"/>
                </a:solidFill>
              </a:rPr>
              <a:t>Vue?</a:t>
            </a:r>
            <a:endParaRPr sz="1200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610" y="370553"/>
            <a:ext cx="1660284" cy="72603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34900" y="2993958"/>
            <a:ext cx="7797800" cy="2324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dirty="0" sz="2400" spc="80">
                <a:latin typeface="Tahoma"/>
                <a:cs typeface="Tahoma"/>
              </a:rPr>
              <a:t>Стало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значительно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лучше.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40">
                <a:latin typeface="Tahoma"/>
                <a:cs typeface="Tahoma"/>
              </a:rPr>
              <a:t>Почему?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2400">
              <a:latin typeface="Tahoma"/>
              <a:cs typeface="Tahoma"/>
            </a:endParaRPr>
          </a:p>
          <a:p>
            <a:pPr marL="545465" indent="-532765">
              <a:lnSpc>
                <a:spcPct val="100000"/>
              </a:lnSpc>
              <a:buFont typeface="MS PGothic"/>
              <a:buChar char="➔"/>
              <a:tabLst>
                <a:tab pos="545465" algn="l"/>
              </a:tabLst>
            </a:pPr>
            <a:r>
              <a:rPr dirty="0" sz="2400">
                <a:latin typeface="Tahoma"/>
                <a:cs typeface="Tahoma"/>
              </a:rPr>
              <a:t>легче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понять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логику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добавления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новой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задачи,</a:t>
            </a:r>
            <a:endParaRPr sz="2400">
              <a:latin typeface="Tahoma"/>
              <a:cs typeface="Tahoma"/>
            </a:endParaRPr>
          </a:p>
          <a:p>
            <a:pPr marL="546100" marR="5080" indent="-533400">
              <a:lnSpc>
                <a:spcPct val="160000"/>
              </a:lnSpc>
              <a:buFont typeface="MS PGothic"/>
              <a:buChar char="➔"/>
              <a:tabLst>
                <a:tab pos="546100" algn="l"/>
              </a:tabLst>
            </a:pPr>
            <a:r>
              <a:rPr dirty="0" sz="2400" spc="60">
                <a:latin typeface="Tahoma"/>
                <a:cs typeface="Tahoma"/>
              </a:rPr>
              <a:t>да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эту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функцию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мы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потом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сможем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вызывать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из </a:t>
            </a:r>
            <a:r>
              <a:rPr dirty="0" sz="2400" spc="-20">
                <a:latin typeface="Tahoma"/>
                <a:cs typeface="Tahoma"/>
              </a:rPr>
              <a:t>другой</a:t>
            </a:r>
            <a:r>
              <a:rPr dirty="0" sz="2400" spc="-130">
                <a:latin typeface="Tahoma"/>
                <a:cs typeface="Tahoma"/>
              </a:rPr>
              <a:t> </a:t>
            </a:r>
            <a:r>
              <a:rPr dirty="0" sz="2400" spc="-70">
                <a:latin typeface="Tahoma"/>
                <a:cs typeface="Tahoma"/>
              </a:rPr>
              <a:t>кнопки</a:t>
            </a:r>
            <a:r>
              <a:rPr dirty="0" sz="2400" spc="-1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или</a:t>
            </a:r>
            <a:r>
              <a:rPr dirty="0" sz="2400" spc="-1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из</a:t>
            </a:r>
            <a:r>
              <a:rPr dirty="0" sz="2400" spc="-125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какой-</a:t>
            </a:r>
            <a:r>
              <a:rPr dirty="0" sz="2400">
                <a:latin typeface="Tahoma"/>
                <a:cs typeface="Tahoma"/>
              </a:rPr>
              <a:t>нибудь</a:t>
            </a:r>
            <a:r>
              <a:rPr dirty="0" sz="2400" spc="-12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другой</a:t>
            </a:r>
            <a:r>
              <a:rPr dirty="0" sz="2400" spc="-12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функции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252" y="3389554"/>
            <a:ext cx="6965950" cy="31527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pc="114" b="0">
                <a:solidFill>
                  <a:srgbClr val="FFFFFF"/>
                </a:solidFill>
                <a:latin typeface="Tahoma"/>
                <a:cs typeface="Tahoma"/>
              </a:rPr>
              <a:t>Считаем </a:t>
            </a:r>
            <a:r>
              <a:rPr dirty="0" spc="-10" b="0">
                <a:solidFill>
                  <a:srgbClr val="FFFFFF"/>
                </a:solidFill>
                <a:latin typeface="Tahoma"/>
                <a:cs typeface="Tahoma"/>
              </a:rPr>
              <a:t>количество </a:t>
            </a:r>
            <a:r>
              <a:rPr dirty="0" spc="55" b="0">
                <a:solidFill>
                  <a:srgbClr val="FFFFFF"/>
                </a:solidFill>
                <a:latin typeface="Tahoma"/>
                <a:cs typeface="Tahoma"/>
              </a:rPr>
              <a:t>несделанных</a:t>
            </a:r>
            <a:r>
              <a:rPr dirty="0" spc="-17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pc="-10" b="0">
                <a:solidFill>
                  <a:srgbClr val="FFFFFF"/>
                </a:solidFill>
                <a:latin typeface="Tahoma"/>
                <a:cs typeface="Tahoma"/>
              </a:rPr>
              <a:t>задач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058" y="3961056"/>
            <a:ext cx="6325944" cy="63259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193" y="271065"/>
            <a:ext cx="1950720" cy="976149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268" y="4770437"/>
            <a:ext cx="9346474" cy="1389024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99" y="4627237"/>
            <a:ext cx="9712400" cy="1032531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252" y="3517570"/>
            <a:ext cx="3586479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 b="0">
                <a:solidFill>
                  <a:srgbClr val="FFFFFF"/>
                </a:solidFill>
                <a:latin typeface="Tahoma"/>
                <a:cs typeface="Tahoma"/>
              </a:rPr>
              <a:t>Усложним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058" y="3961056"/>
            <a:ext cx="6325944" cy="63259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193" y="271065"/>
            <a:ext cx="1950720" cy="976149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34900" y="2993958"/>
            <a:ext cx="8075295" cy="4488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100"/>
              </a:spcBef>
              <a:buFont typeface="MS PGothic"/>
              <a:buChar char="➔"/>
              <a:tabLst>
                <a:tab pos="545465" algn="l"/>
              </a:tabLst>
            </a:pPr>
            <a:r>
              <a:rPr dirty="0" sz="2400">
                <a:latin typeface="Tahoma"/>
                <a:cs typeface="Tahoma"/>
              </a:rPr>
              <a:t>Добавим</a:t>
            </a:r>
            <a:r>
              <a:rPr dirty="0" sz="2400" spc="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мотивирующих</a:t>
            </a:r>
            <a:r>
              <a:rPr dirty="0" sz="2400" spc="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сообщений</a:t>
            </a:r>
            <a:r>
              <a:rPr dirty="0" sz="2400" spc="3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при</a:t>
            </a:r>
            <a:endParaRPr sz="2400">
              <a:latin typeface="Tahoma"/>
              <a:cs typeface="Tahoma"/>
            </a:endParaRPr>
          </a:p>
          <a:p>
            <a:pPr marL="546100" marR="37465">
              <a:lnSpc>
                <a:spcPct val="160000"/>
              </a:lnSpc>
            </a:pPr>
            <a:r>
              <a:rPr dirty="0" sz="2400">
                <a:latin typeface="Tahoma"/>
                <a:cs typeface="Tahoma"/>
              </a:rPr>
              <a:t>определенном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количестве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задач,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чтобы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подтолкнуть </a:t>
            </a:r>
            <a:r>
              <a:rPr dirty="0" sz="2400">
                <a:latin typeface="Tahoma"/>
                <a:cs typeface="Tahoma"/>
              </a:rPr>
              <a:t>пользователей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нашего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приложения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решать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задачи </a:t>
            </a:r>
            <a:r>
              <a:rPr dirty="0" sz="2400">
                <a:latin typeface="Tahoma"/>
                <a:cs typeface="Tahoma"/>
              </a:rPr>
              <a:t>охотнее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быстрее.</a:t>
            </a:r>
            <a:endParaRPr sz="2400">
              <a:latin typeface="Tahoma"/>
              <a:cs typeface="Tahoma"/>
            </a:endParaRPr>
          </a:p>
          <a:p>
            <a:pPr marL="546100" marR="431800" indent="-533400">
              <a:lnSpc>
                <a:spcPct val="160000"/>
              </a:lnSpc>
              <a:buFont typeface="MS PGothic"/>
              <a:buChar char="➔"/>
              <a:tabLst>
                <a:tab pos="546100" algn="l"/>
              </a:tabLst>
            </a:pPr>
            <a:r>
              <a:rPr dirty="0" sz="2400">
                <a:latin typeface="Tahoma"/>
                <a:cs typeface="Tahoma"/>
              </a:rPr>
              <a:t>Скажем,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если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остается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1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задача,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то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счетчик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будет </a:t>
            </a:r>
            <a:r>
              <a:rPr dirty="0" sz="2400">
                <a:latin typeface="Tahoma"/>
                <a:cs typeface="Tahoma"/>
              </a:rPr>
              <a:t>меняться</a:t>
            </a:r>
            <a:r>
              <a:rPr dirty="0" sz="2400" spc="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</a:t>
            </a:r>
            <a:r>
              <a:rPr dirty="0" sz="2400" spc="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мотивирующее</a:t>
            </a:r>
            <a:r>
              <a:rPr dirty="0" sz="2400" spc="4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сообщение.</a:t>
            </a:r>
            <a:endParaRPr sz="2400">
              <a:latin typeface="Tahoma"/>
              <a:cs typeface="Tahoma"/>
            </a:endParaRPr>
          </a:p>
          <a:p>
            <a:pPr marL="546100" marR="5080" indent="-533400">
              <a:lnSpc>
                <a:spcPct val="160000"/>
              </a:lnSpc>
              <a:buFont typeface="MS PGothic"/>
              <a:buChar char="➔"/>
              <a:tabLst>
                <a:tab pos="546100" algn="l"/>
              </a:tabLst>
            </a:pPr>
            <a:r>
              <a:rPr dirty="0" sz="2400" spc="155">
                <a:latin typeface="Tahoma"/>
                <a:cs typeface="Tahoma"/>
              </a:rPr>
              <a:t>А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при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завершении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всех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задач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хвалить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пользователя, </a:t>
            </a:r>
            <a:r>
              <a:rPr dirty="0" sz="2400" spc="-25">
                <a:latin typeface="Tahoma"/>
                <a:cs typeface="Tahoma"/>
              </a:rPr>
              <a:t>какой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он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все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таки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молодец.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252" y="3389554"/>
            <a:ext cx="7143115" cy="31527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pc="65" b="0">
                <a:solidFill>
                  <a:srgbClr val="FFFFFF"/>
                </a:solidFill>
                <a:latin typeface="Tahoma"/>
                <a:cs typeface="Tahoma"/>
              </a:rPr>
              <a:t>Используем </a:t>
            </a:r>
            <a:r>
              <a:rPr dirty="0" spc="-20" b="0">
                <a:solidFill>
                  <a:srgbClr val="FFFFFF"/>
                </a:solidFill>
                <a:latin typeface="Tahoma"/>
                <a:cs typeface="Tahoma"/>
              </a:rPr>
              <a:t>директиву</a:t>
            </a:r>
            <a:r>
              <a:rPr dirty="0" spc="-37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pc="-10" b="0">
                <a:solidFill>
                  <a:srgbClr val="FFFFFF"/>
                </a:solidFill>
                <a:latin typeface="Tahoma"/>
                <a:cs typeface="Tahoma"/>
              </a:rPr>
              <a:t>условной отрисовки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058" y="3961056"/>
            <a:ext cx="6325944" cy="63259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193" y="271065"/>
            <a:ext cx="1950720" cy="976149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811" y="4587350"/>
            <a:ext cx="8919775" cy="874196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873" y="4121287"/>
            <a:ext cx="9365249" cy="1298324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252" y="3389554"/>
            <a:ext cx="6250940" cy="21107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pc="65" b="0">
                <a:solidFill>
                  <a:srgbClr val="FFFFFF"/>
                </a:solidFill>
                <a:latin typeface="Tahoma"/>
                <a:cs typeface="Tahoma"/>
              </a:rPr>
              <a:t>Используем </a:t>
            </a:r>
            <a:r>
              <a:rPr dirty="0" spc="-20" b="0">
                <a:solidFill>
                  <a:srgbClr val="FFFFFF"/>
                </a:solidFill>
                <a:latin typeface="Tahoma"/>
                <a:cs typeface="Tahoma"/>
              </a:rPr>
              <a:t>директиву</a:t>
            </a:r>
            <a:r>
              <a:rPr dirty="0" spc="-38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pc="-10" b="0">
                <a:solidFill>
                  <a:srgbClr val="FFFFFF"/>
                </a:solidFill>
                <a:latin typeface="Tahoma"/>
                <a:cs typeface="Tahoma"/>
              </a:rPr>
              <a:t>v-</a:t>
            </a:r>
            <a:r>
              <a:rPr dirty="0" spc="-20" b="0">
                <a:solidFill>
                  <a:srgbClr val="FFFFFF"/>
                </a:solidFill>
                <a:latin typeface="Tahoma"/>
                <a:cs typeface="Tahoma"/>
              </a:rPr>
              <a:t>show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058" y="3961056"/>
            <a:ext cx="6325944" cy="63259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193" y="271065"/>
            <a:ext cx="1950720" cy="9761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066" y="1711573"/>
            <a:ext cx="569849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91C4B"/>
                </a:solidFill>
              </a:rPr>
              <a:t>Что</a:t>
            </a:r>
            <a:r>
              <a:rPr dirty="0" spc="-105">
                <a:solidFill>
                  <a:srgbClr val="C91C4B"/>
                </a:solidFill>
              </a:rPr>
              <a:t> </a:t>
            </a:r>
            <a:r>
              <a:rPr dirty="0">
                <a:solidFill>
                  <a:srgbClr val="C91C4B"/>
                </a:solidFill>
              </a:rPr>
              <a:t>такое</a:t>
            </a:r>
            <a:r>
              <a:rPr dirty="0" spc="-105">
                <a:solidFill>
                  <a:srgbClr val="C91C4B"/>
                </a:solidFill>
              </a:rPr>
              <a:t> </a:t>
            </a:r>
            <a:r>
              <a:rPr dirty="0" spc="-45">
                <a:solidFill>
                  <a:srgbClr val="C91C4B"/>
                </a:solidFill>
              </a:rPr>
              <a:t>Vue?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4" cy="72603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66715" y="3408882"/>
            <a:ext cx="9547860" cy="6243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345" indent="-334645">
              <a:lnSpc>
                <a:spcPct val="100000"/>
              </a:lnSpc>
              <a:spcBef>
                <a:spcPts val="100"/>
              </a:spcBef>
              <a:buClr>
                <a:srgbClr val="C91C4B"/>
              </a:buClr>
              <a:buChar char="•"/>
              <a:tabLst>
                <a:tab pos="347345" algn="l"/>
              </a:tabLst>
            </a:pPr>
            <a:r>
              <a:rPr dirty="0" sz="2400">
                <a:latin typeface="Tahoma"/>
                <a:cs typeface="Tahoma"/>
              </a:rPr>
              <a:t>Vue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304455"/>
                </a:solidFill>
                <a:latin typeface="Tahoma"/>
                <a:cs typeface="Tahoma"/>
              </a:rPr>
              <a:t>(произносится</a:t>
            </a:r>
            <a:r>
              <a:rPr dirty="0" sz="2400" spc="-80">
                <a:solidFill>
                  <a:srgbClr val="304455"/>
                </a:solidFill>
                <a:latin typeface="Tahoma"/>
                <a:cs typeface="Tahoma"/>
              </a:rPr>
              <a:t> </a:t>
            </a:r>
            <a:r>
              <a:rPr dirty="0" sz="2400" spc="-145">
                <a:solidFill>
                  <a:srgbClr val="304455"/>
                </a:solidFill>
                <a:latin typeface="Tahoma"/>
                <a:cs typeface="Tahoma"/>
              </a:rPr>
              <a:t>/vjuː/,</a:t>
            </a:r>
            <a:r>
              <a:rPr dirty="0" sz="2400" spc="-80">
                <a:solidFill>
                  <a:srgbClr val="304455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304455"/>
                </a:solidFill>
                <a:latin typeface="Tahoma"/>
                <a:cs typeface="Tahoma"/>
              </a:rPr>
              <a:t>примерно</a:t>
            </a:r>
            <a:r>
              <a:rPr dirty="0" sz="2400" spc="-80">
                <a:solidFill>
                  <a:srgbClr val="304455"/>
                </a:solidFill>
                <a:latin typeface="Tahoma"/>
                <a:cs typeface="Tahoma"/>
              </a:rPr>
              <a:t> </a:t>
            </a:r>
            <a:r>
              <a:rPr dirty="0" sz="2400" spc="-45">
                <a:solidFill>
                  <a:srgbClr val="304455"/>
                </a:solidFill>
                <a:latin typeface="Tahoma"/>
                <a:cs typeface="Tahoma"/>
              </a:rPr>
              <a:t>как </a:t>
            </a:r>
            <a:r>
              <a:rPr dirty="0" sz="2400" spc="-20">
                <a:solidFill>
                  <a:srgbClr val="273749"/>
                </a:solidFill>
                <a:latin typeface="Tahoma"/>
                <a:cs typeface="Tahoma"/>
              </a:rPr>
              <a:t>view</a:t>
            </a:r>
            <a:r>
              <a:rPr dirty="0" sz="2400" spc="-20">
                <a:solidFill>
                  <a:srgbClr val="304455"/>
                </a:solidFill>
                <a:latin typeface="Tahoma"/>
                <a:cs typeface="Tahoma"/>
              </a:rPr>
              <a:t>)</a:t>
            </a:r>
            <a:r>
              <a:rPr dirty="0" sz="2400" spc="-80">
                <a:solidFill>
                  <a:srgbClr val="304455"/>
                </a:solidFill>
                <a:latin typeface="Tahoma"/>
                <a:cs typeface="Tahoma"/>
              </a:rPr>
              <a:t> </a:t>
            </a:r>
            <a:r>
              <a:rPr dirty="0" sz="2400" spc="195">
                <a:latin typeface="Tahoma"/>
                <a:cs typeface="Tahoma"/>
              </a:rPr>
              <a:t>—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это</a:t>
            </a:r>
            <a:endParaRPr sz="2400">
              <a:latin typeface="Tahoma"/>
              <a:cs typeface="Tahoma"/>
            </a:endParaRPr>
          </a:p>
          <a:p>
            <a:pPr marL="347980" marR="5080">
              <a:lnSpc>
                <a:spcPct val="160000"/>
              </a:lnSpc>
            </a:pPr>
            <a:r>
              <a:rPr dirty="0" sz="2400">
                <a:latin typeface="Tahoma"/>
                <a:cs typeface="Tahoma"/>
              </a:rPr>
              <a:t>прогрессивный</a:t>
            </a:r>
            <a:r>
              <a:rPr dirty="0" sz="2400" spc="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JavaScript-фреймворк</a:t>
            </a:r>
            <a:r>
              <a:rPr dirty="0" sz="2400" spc="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для</a:t>
            </a:r>
            <a:r>
              <a:rPr dirty="0" sz="2400" spc="6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создания пользовательских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интерфейсов.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180">
                <a:latin typeface="Tahoma"/>
                <a:cs typeface="Tahoma"/>
              </a:rPr>
              <a:t>В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отличие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от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фреймворков- </a:t>
            </a:r>
            <a:r>
              <a:rPr dirty="0" sz="2400">
                <a:latin typeface="Tahoma"/>
                <a:cs typeface="Tahoma"/>
              </a:rPr>
              <a:t>монолитов,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Vue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создан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пригодным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для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постепенного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внедрения. </a:t>
            </a:r>
            <a:r>
              <a:rPr dirty="0" sz="2400">
                <a:latin typeface="Tahoma"/>
                <a:cs typeface="Tahoma"/>
              </a:rPr>
              <a:t>Его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ядро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первую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очередь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решает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задачи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уровня </a:t>
            </a:r>
            <a:r>
              <a:rPr dirty="0" sz="2400">
                <a:latin typeface="Tahoma"/>
                <a:cs typeface="Tahoma"/>
              </a:rPr>
              <a:t>представления,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что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упрощает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интеграцию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с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другими </a:t>
            </a:r>
            <a:r>
              <a:rPr dirty="0" sz="2400">
                <a:latin typeface="Tahoma"/>
                <a:cs typeface="Tahoma"/>
              </a:rPr>
              <a:t>библиотеками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существующими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проектами.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285">
                <a:latin typeface="Tahoma"/>
                <a:cs typeface="Tahoma"/>
              </a:rPr>
              <a:t>С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другой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стороны, </a:t>
            </a:r>
            <a:r>
              <a:rPr dirty="0" sz="2400">
                <a:latin typeface="Tahoma"/>
                <a:cs typeface="Tahoma"/>
              </a:rPr>
              <a:t>Vue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полностью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подходит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для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создания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сложных </a:t>
            </a:r>
            <a:r>
              <a:rPr dirty="0" sz="2400">
                <a:latin typeface="Tahoma"/>
                <a:cs typeface="Tahoma"/>
              </a:rPr>
              <a:t>одностраничных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приложений,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если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использовать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его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совместно </a:t>
            </a:r>
            <a:r>
              <a:rPr dirty="0" sz="2400" spc="75">
                <a:latin typeface="Tahoma"/>
                <a:cs typeface="Tahoma"/>
              </a:rPr>
              <a:t>с</a:t>
            </a:r>
            <a:r>
              <a:rPr dirty="0" sz="2400" spc="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  <a:hlinkClick r:id="rId3"/>
              </a:rPr>
              <a:t>современными</a:t>
            </a:r>
            <a:r>
              <a:rPr dirty="0" sz="2400" spc="35">
                <a:latin typeface="Tahoma"/>
                <a:cs typeface="Tahoma"/>
                <a:hlinkClick r:id="rId3"/>
              </a:rPr>
              <a:t> </a:t>
            </a:r>
            <a:r>
              <a:rPr dirty="0" sz="2400">
                <a:latin typeface="Tahoma"/>
                <a:cs typeface="Tahoma"/>
                <a:hlinkClick r:id="rId3"/>
              </a:rPr>
              <a:t>инструментами</a:t>
            </a:r>
            <a:r>
              <a:rPr dirty="0" sz="2400" spc="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4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  <a:hlinkClick r:id="rId4"/>
              </a:rPr>
              <a:t>дополнительными</a:t>
            </a:r>
            <a:r>
              <a:rPr dirty="0" sz="2400" spc="-1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  <a:hlinkClick r:id="rId4"/>
              </a:rPr>
              <a:t>библиотеками</a:t>
            </a:r>
            <a:r>
              <a:rPr dirty="0" sz="2400" spc="-10"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1100" y="2993958"/>
            <a:ext cx="7782559" cy="2324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75">
                <a:latin typeface="Tahoma"/>
                <a:cs typeface="Tahoma"/>
              </a:rPr>
              <a:t>Есть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55">
                <a:latin typeface="Tahoma"/>
                <a:cs typeface="Tahoma"/>
              </a:rPr>
              <a:t>ещё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способ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скрыть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или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показать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элемент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145">
                <a:latin typeface="Tahoma"/>
                <a:cs typeface="Tahoma"/>
              </a:rPr>
              <a:t>—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2400">
                <a:latin typeface="Tahoma"/>
                <a:cs typeface="Tahoma"/>
              </a:rPr>
              <a:t>директива</a:t>
            </a:r>
            <a:r>
              <a:rPr dirty="0" sz="2400" spc="-1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v-</a:t>
            </a:r>
            <a:r>
              <a:rPr dirty="0" sz="2400" spc="-10">
                <a:latin typeface="Tahoma"/>
                <a:cs typeface="Tahoma"/>
              </a:rPr>
              <a:t>show.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60000"/>
              </a:lnSpc>
              <a:spcBef>
                <a:spcPts val="1400"/>
              </a:spcBef>
            </a:pPr>
            <a:r>
              <a:rPr dirty="0" sz="2400" spc="-10">
                <a:latin typeface="Tahoma"/>
                <a:cs typeface="Tahoma"/>
              </a:rPr>
              <a:t>Директива</a:t>
            </a:r>
            <a:r>
              <a:rPr dirty="0" sz="2400" spc="-14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v-</a:t>
            </a:r>
            <a:r>
              <a:rPr dirty="0" sz="2400">
                <a:latin typeface="Tahoma"/>
                <a:cs typeface="Tahoma"/>
              </a:rPr>
              <a:t>show</a:t>
            </a:r>
            <a:r>
              <a:rPr dirty="0" sz="2400" spc="-1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аналогично</a:t>
            </a:r>
            <a:r>
              <a:rPr dirty="0" sz="2400" spc="-135">
                <a:latin typeface="Tahoma"/>
                <a:cs typeface="Tahoma"/>
              </a:rPr>
              <a:t> </a:t>
            </a:r>
            <a:r>
              <a:rPr dirty="0" sz="2400" spc="-75">
                <a:latin typeface="Tahoma"/>
                <a:cs typeface="Tahoma"/>
              </a:rPr>
              <a:t>v-</a:t>
            </a:r>
            <a:r>
              <a:rPr dirty="0" sz="2400">
                <a:latin typeface="Tahoma"/>
                <a:cs typeface="Tahoma"/>
              </a:rPr>
              <a:t>if</a:t>
            </a:r>
            <a:r>
              <a:rPr dirty="0" sz="2400" spc="-1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позволяет</a:t>
            </a:r>
            <a:r>
              <a:rPr dirty="0" sz="2400" spc="-13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скрывать </a:t>
            </a:r>
            <a:r>
              <a:rPr dirty="0" sz="2400">
                <a:latin typeface="Tahoma"/>
                <a:cs typeface="Tahoma"/>
              </a:rPr>
              <a:t>или</a:t>
            </a:r>
            <a:r>
              <a:rPr dirty="0" sz="2400" spc="-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отображать</a:t>
            </a:r>
            <a:r>
              <a:rPr dirty="0" sz="2400" spc="-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элементы</a:t>
            </a:r>
            <a:r>
              <a:rPr dirty="0" sz="2400" spc="-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</a:t>
            </a:r>
            <a:r>
              <a:rPr dirty="0" sz="2400" spc="-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определенному</a:t>
            </a:r>
            <a:r>
              <a:rPr dirty="0" sz="2400" spc="-10">
                <a:latin typeface="Tahoma"/>
                <a:cs typeface="Tahoma"/>
              </a:rPr>
              <a:t> условию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1100" y="2993958"/>
            <a:ext cx="7983855" cy="2732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ahoma"/>
                <a:cs typeface="Tahoma"/>
              </a:rPr>
              <a:t>Отличия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v-</a:t>
            </a:r>
            <a:r>
              <a:rPr dirty="0" sz="2400">
                <a:latin typeface="Tahoma"/>
                <a:cs typeface="Tahoma"/>
              </a:rPr>
              <a:t>show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от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директив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семейства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75">
                <a:latin typeface="Tahoma"/>
                <a:cs typeface="Tahoma"/>
              </a:rPr>
              <a:t>v-</a:t>
            </a:r>
            <a:r>
              <a:rPr dirty="0" sz="2400">
                <a:latin typeface="Tahoma"/>
                <a:cs typeface="Tahoma"/>
              </a:rPr>
              <a:t>if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том,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что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60000"/>
              </a:lnSpc>
            </a:pPr>
            <a:r>
              <a:rPr dirty="0" sz="2400">
                <a:latin typeface="Tahoma"/>
                <a:cs typeface="Tahoma"/>
              </a:rPr>
              <a:t>при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использовании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условных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операторов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30">
                <a:latin typeface="Tahoma"/>
                <a:cs typeface="Tahoma"/>
              </a:rPr>
              <a:t>if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элемент </a:t>
            </a:r>
            <a:r>
              <a:rPr dirty="0" sz="2400">
                <a:latin typeface="Tahoma"/>
                <a:cs typeface="Tahoma"/>
              </a:rPr>
              <a:t>удаляется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или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добавляется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80">
                <a:latin typeface="Tahoma"/>
                <a:cs typeface="Tahoma"/>
              </a:rPr>
              <a:t>DOM,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60">
                <a:latin typeface="Tahoma"/>
                <a:cs typeface="Tahoma"/>
              </a:rPr>
              <a:t>а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при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show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элемент </a:t>
            </a:r>
            <a:r>
              <a:rPr dirty="0" sz="2400">
                <a:latin typeface="Tahoma"/>
                <a:cs typeface="Tahoma"/>
              </a:rPr>
              <a:t>всегда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присутствует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80">
                <a:latin typeface="Tahoma"/>
                <a:cs typeface="Tahoma"/>
              </a:rPr>
              <a:t>DOM,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изменяется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только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его </a:t>
            </a:r>
            <a:r>
              <a:rPr dirty="0" sz="2400">
                <a:latin typeface="Tahoma"/>
                <a:cs typeface="Tahoma"/>
              </a:rPr>
              <a:t>видимость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через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стиль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display: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none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252" y="3389554"/>
            <a:ext cx="4006850" cy="21107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pc="75" b="0">
                <a:solidFill>
                  <a:srgbClr val="FFFFFF"/>
                </a:solidFill>
                <a:latin typeface="Tahoma"/>
                <a:cs typeface="Tahoma"/>
              </a:rPr>
              <a:t>Добавляем </a:t>
            </a:r>
            <a:r>
              <a:rPr dirty="0" spc="-10" b="0">
                <a:solidFill>
                  <a:srgbClr val="FFFFFF"/>
                </a:solidFill>
                <a:latin typeface="Tahoma"/>
                <a:cs typeface="Tahoma"/>
              </a:rPr>
              <a:t>анимацию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058" y="3961056"/>
            <a:ext cx="6325944" cy="63259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193" y="271065"/>
            <a:ext cx="1950720" cy="976149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487" y="3523475"/>
            <a:ext cx="9314024" cy="4498945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1100" y="2993958"/>
            <a:ext cx="7420609" cy="976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85">
                <a:latin typeface="Tahoma"/>
                <a:cs typeface="Tahoma"/>
              </a:rPr>
              <a:t>Нам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нужно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обернуть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нашу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картинку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тег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transition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и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2400">
                <a:latin typeface="Tahoma"/>
                <a:cs typeface="Tahoma"/>
              </a:rPr>
              <a:t>указать</a:t>
            </a:r>
            <a:r>
              <a:rPr dirty="0" sz="2400" spc="-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название</a:t>
            </a:r>
            <a:r>
              <a:rPr dirty="0" sz="2400" spc="-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класса</a:t>
            </a:r>
            <a:r>
              <a:rPr dirty="0" sz="2400" spc="-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для</a:t>
            </a:r>
            <a:r>
              <a:rPr dirty="0" sz="2400" spc="-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анимации: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019" y="4950562"/>
            <a:ext cx="9128949" cy="268143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987" y="2938475"/>
            <a:ext cx="9653024" cy="5181599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066" y="1711573"/>
            <a:ext cx="386016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C91C4B"/>
                </a:solidFill>
              </a:rPr>
              <a:t>Анимация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2"/>
            <a:ext cx="1660287" cy="726036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381811" y="4137774"/>
            <a:ext cx="1923414" cy="2275205"/>
            <a:chOff x="381811" y="4137774"/>
            <a:chExt cx="1923414" cy="2275205"/>
          </a:xfrm>
        </p:grpSpPr>
        <p:sp>
          <p:nvSpPr>
            <p:cNvPr id="5" name="object 5" descr=""/>
            <p:cNvSpPr/>
            <p:nvPr/>
          </p:nvSpPr>
          <p:spPr>
            <a:xfrm>
              <a:off x="388161" y="4144124"/>
              <a:ext cx="1910714" cy="2262505"/>
            </a:xfrm>
            <a:custGeom>
              <a:avLst/>
              <a:gdLst/>
              <a:ahLst/>
              <a:cxnLst/>
              <a:rect l="l" t="t" r="r" b="b"/>
              <a:pathLst>
                <a:path w="1910714" h="2262504">
                  <a:moveTo>
                    <a:pt x="1592243" y="2262299"/>
                  </a:moveTo>
                  <a:lnTo>
                    <a:pt x="318456" y="2262299"/>
                  </a:lnTo>
                  <a:lnTo>
                    <a:pt x="271397" y="2258847"/>
                  </a:lnTo>
                  <a:lnTo>
                    <a:pt x="226481" y="2248816"/>
                  </a:lnTo>
                  <a:lnTo>
                    <a:pt x="184203" y="2232701"/>
                  </a:lnTo>
                  <a:lnTo>
                    <a:pt x="145053" y="2210994"/>
                  </a:lnTo>
                  <a:lnTo>
                    <a:pt x="109525" y="2184188"/>
                  </a:lnTo>
                  <a:lnTo>
                    <a:pt x="78111" y="2152774"/>
                  </a:lnTo>
                  <a:lnTo>
                    <a:pt x="51305" y="2117246"/>
                  </a:lnTo>
                  <a:lnTo>
                    <a:pt x="29598" y="2078096"/>
                  </a:lnTo>
                  <a:lnTo>
                    <a:pt x="13483" y="2035818"/>
                  </a:lnTo>
                  <a:lnTo>
                    <a:pt x="3452" y="1990902"/>
                  </a:lnTo>
                  <a:lnTo>
                    <a:pt x="0" y="1943843"/>
                  </a:lnTo>
                  <a:lnTo>
                    <a:pt x="0" y="318456"/>
                  </a:lnTo>
                  <a:lnTo>
                    <a:pt x="3452" y="271397"/>
                  </a:lnTo>
                  <a:lnTo>
                    <a:pt x="13483" y="226481"/>
                  </a:lnTo>
                  <a:lnTo>
                    <a:pt x="29598" y="184203"/>
                  </a:lnTo>
                  <a:lnTo>
                    <a:pt x="51305" y="145053"/>
                  </a:lnTo>
                  <a:lnTo>
                    <a:pt x="78111" y="109525"/>
                  </a:lnTo>
                  <a:lnTo>
                    <a:pt x="109525" y="78111"/>
                  </a:lnTo>
                  <a:lnTo>
                    <a:pt x="145053" y="51305"/>
                  </a:lnTo>
                  <a:lnTo>
                    <a:pt x="184203" y="29598"/>
                  </a:lnTo>
                  <a:lnTo>
                    <a:pt x="226481" y="13483"/>
                  </a:lnTo>
                  <a:lnTo>
                    <a:pt x="271397" y="3452"/>
                  </a:lnTo>
                  <a:lnTo>
                    <a:pt x="318456" y="0"/>
                  </a:lnTo>
                  <a:lnTo>
                    <a:pt x="1592243" y="0"/>
                  </a:lnTo>
                  <a:lnTo>
                    <a:pt x="1642361" y="3967"/>
                  </a:lnTo>
                  <a:lnTo>
                    <a:pt x="1690794" y="15632"/>
                  </a:lnTo>
                  <a:lnTo>
                    <a:pt x="1736686" y="34641"/>
                  </a:lnTo>
                  <a:lnTo>
                    <a:pt x="1779182" y="60639"/>
                  </a:lnTo>
                  <a:lnTo>
                    <a:pt x="1817426" y="93273"/>
                  </a:lnTo>
                  <a:lnTo>
                    <a:pt x="1850059" y="131517"/>
                  </a:lnTo>
                  <a:lnTo>
                    <a:pt x="1876058" y="174013"/>
                  </a:lnTo>
                  <a:lnTo>
                    <a:pt x="1895067" y="219905"/>
                  </a:lnTo>
                  <a:lnTo>
                    <a:pt x="1906732" y="268338"/>
                  </a:lnTo>
                  <a:lnTo>
                    <a:pt x="1910699" y="318456"/>
                  </a:lnTo>
                  <a:lnTo>
                    <a:pt x="1910699" y="1943843"/>
                  </a:lnTo>
                  <a:lnTo>
                    <a:pt x="1907247" y="1990902"/>
                  </a:lnTo>
                  <a:lnTo>
                    <a:pt x="1897216" y="2035818"/>
                  </a:lnTo>
                  <a:lnTo>
                    <a:pt x="1881101" y="2078096"/>
                  </a:lnTo>
                  <a:lnTo>
                    <a:pt x="1859394" y="2117246"/>
                  </a:lnTo>
                  <a:lnTo>
                    <a:pt x="1832588" y="2152774"/>
                  </a:lnTo>
                  <a:lnTo>
                    <a:pt x="1801174" y="2184188"/>
                  </a:lnTo>
                  <a:lnTo>
                    <a:pt x="1765646" y="2210994"/>
                  </a:lnTo>
                  <a:lnTo>
                    <a:pt x="1726496" y="2232701"/>
                  </a:lnTo>
                  <a:lnTo>
                    <a:pt x="1684218" y="2248816"/>
                  </a:lnTo>
                  <a:lnTo>
                    <a:pt x="1639302" y="2258847"/>
                  </a:lnTo>
                  <a:lnTo>
                    <a:pt x="1592243" y="2262299"/>
                  </a:lnTo>
                  <a:close/>
                </a:path>
              </a:pathLst>
            </a:custGeom>
            <a:solidFill>
              <a:srgbClr val="C816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88161" y="4144124"/>
              <a:ext cx="1910714" cy="2262505"/>
            </a:xfrm>
            <a:custGeom>
              <a:avLst/>
              <a:gdLst/>
              <a:ahLst/>
              <a:cxnLst/>
              <a:rect l="l" t="t" r="r" b="b"/>
              <a:pathLst>
                <a:path w="1910714" h="2262504">
                  <a:moveTo>
                    <a:pt x="0" y="318456"/>
                  </a:moveTo>
                  <a:lnTo>
                    <a:pt x="3452" y="271397"/>
                  </a:lnTo>
                  <a:lnTo>
                    <a:pt x="13483" y="226481"/>
                  </a:lnTo>
                  <a:lnTo>
                    <a:pt x="29598" y="184203"/>
                  </a:lnTo>
                  <a:lnTo>
                    <a:pt x="51305" y="145053"/>
                  </a:lnTo>
                  <a:lnTo>
                    <a:pt x="78111" y="109525"/>
                  </a:lnTo>
                  <a:lnTo>
                    <a:pt x="109525" y="78111"/>
                  </a:lnTo>
                  <a:lnTo>
                    <a:pt x="145053" y="51305"/>
                  </a:lnTo>
                  <a:lnTo>
                    <a:pt x="184203" y="29598"/>
                  </a:lnTo>
                  <a:lnTo>
                    <a:pt x="226481" y="13483"/>
                  </a:lnTo>
                  <a:lnTo>
                    <a:pt x="271397" y="3452"/>
                  </a:lnTo>
                  <a:lnTo>
                    <a:pt x="318456" y="0"/>
                  </a:lnTo>
                  <a:lnTo>
                    <a:pt x="1592243" y="0"/>
                  </a:lnTo>
                  <a:lnTo>
                    <a:pt x="1642361" y="3967"/>
                  </a:lnTo>
                  <a:lnTo>
                    <a:pt x="1690794" y="15632"/>
                  </a:lnTo>
                  <a:lnTo>
                    <a:pt x="1736686" y="34641"/>
                  </a:lnTo>
                  <a:lnTo>
                    <a:pt x="1779182" y="60639"/>
                  </a:lnTo>
                  <a:lnTo>
                    <a:pt x="1817426" y="93273"/>
                  </a:lnTo>
                  <a:lnTo>
                    <a:pt x="1850059" y="131517"/>
                  </a:lnTo>
                  <a:lnTo>
                    <a:pt x="1876058" y="174013"/>
                  </a:lnTo>
                  <a:lnTo>
                    <a:pt x="1895067" y="219905"/>
                  </a:lnTo>
                  <a:lnTo>
                    <a:pt x="1906732" y="268338"/>
                  </a:lnTo>
                  <a:lnTo>
                    <a:pt x="1910699" y="318456"/>
                  </a:lnTo>
                  <a:lnTo>
                    <a:pt x="1910699" y="1943843"/>
                  </a:lnTo>
                  <a:lnTo>
                    <a:pt x="1907247" y="1990902"/>
                  </a:lnTo>
                  <a:lnTo>
                    <a:pt x="1897216" y="2035818"/>
                  </a:lnTo>
                  <a:lnTo>
                    <a:pt x="1881101" y="2078096"/>
                  </a:lnTo>
                  <a:lnTo>
                    <a:pt x="1859394" y="2117246"/>
                  </a:lnTo>
                  <a:lnTo>
                    <a:pt x="1832588" y="2152774"/>
                  </a:lnTo>
                  <a:lnTo>
                    <a:pt x="1801174" y="2184188"/>
                  </a:lnTo>
                  <a:lnTo>
                    <a:pt x="1765646" y="2210994"/>
                  </a:lnTo>
                  <a:lnTo>
                    <a:pt x="1726496" y="2232701"/>
                  </a:lnTo>
                  <a:lnTo>
                    <a:pt x="1684218" y="2248816"/>
                  </a:lnTo>
                  <a:lnTo>
                    <a:pt x="1639302" y="2258847"/>
                  </a:lnTo>
                  <a:lnTo>
                    <a:pt x="1592243" y="2262299"/>
                  </a:lnTo>
                  <a:lnTo>
                    <a:pt x="318456" y="2262299"/>
                  </a:lnTo>
                  <a:lnTo>
                    <a:pt x="271397" y="2258847"/>
                  </a:lnTo>
                  <a:lnTo>
                    <a:pt x="226481" y="2248816"/>
                  </a:lnTo>
                  <a:lnTo>
                    <a:pt x="184203" y="2232701"/>
                  </a:lnTo>
                  <a:lnTo>
                    <a:pt x="145053" y="2210994"/>
                  </a:lnTo>
                  <a:lnTo>
                    <a:pt x="109525" y="2184188"/>
                  </a:lnTo>
                  <a:lnTo>
                    <a:pt x="78111" y="2152774"/>
                  </a:lnTo>
                  <a:lnTo>
                    <a:pt x="51305" y="2117246"/>
                  </a:lnTo>
                  <a:lnTo>
                    <a:pt x="29598" y="2078096"/>
                  </a:lnTo>
                  <a:lnTo>
                    <a:pt x="13483" y="2035818"/>
                  </a:lnTo>
                  <a:lnTo>
                    <a:pt x="3452" y="1990902"/>
                  </a:lnTo>
                  <a:lnTo>
                    <a:pt x="0" y="1943843"/>
                  </a:lnTo>
                  <a:lnTo>
                    <a:pt x="0" y="318456"/>
                  </a:lnTo>
                  <a:close/>
                </a:path>
              </a:pathLst>
            </a:custGeom>
            <a:ln w="12699">
              <a:solidFill>
                <a:srgbClr val="C8164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930811" y="5148783"/>
            <a:ext cx="8248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6F6F6"/>
                </a:solidFill>
                <a:latin typeface="Tahoma"/>
                <a:cs typeface="Tahoma"/>
              </a:rPr>
              <a:t>Opacity:</a:t>
            </a:r>
            <a:r>
              <a:rPr dirty="0" sz="1400" spc="-65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dirty="0" sz="1400" spc="-50">
                <a:solidFill>
                  <a:srgbClr val="F6F6F6"/>
                </a:solidFill>
                <a:latin typeface="Tahoma"/>
                <a:cs typeface="Tahoma"/>
              </a:rPr>
              <a:t>0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292505" y="4137774"/>
            <a:ext cx="2548255" cy="2275205"/>
            <a:chOff x="2292505" y="4137774"/>
            <a:chExt cx="2548255" cy="2275205"/>
          </a:xfrm>
        </p:grpSpPr>
        <p:sp>
          <p:nvSpPr>
            <p:cNvPr id="9" name="object 9" descr=""/>
            <p:cNvSpPr/>
            <p:nvPr/>
          </p:nvSpPr>
          <p:spPr>
            <a:xfrm>
              <a:off x="2298855" y="5400181"/>
              <a:ext cx="691515" cy="0"/>
            </a:xfrm>
            <a:custGeom>
              <a:avLst/>
              <a:gdLst/>
              <a:ahLst/>
              <a:cxnLst/>
              <a:rect l="l" t="t" r="r" b="b"/>
              <a:pathLst>
                <a:path w="691514" h="0">
                  <a:moveTo>
                    <a:pt x="0" y="0"/>
                  </a:moveTo>
                  <a:lnTo>
                    <a:pt x="691499" y="0"/>
                  </a:lnTo>
                </a:path>
              </a:pathLst>
            </a:custGeom>
            <a:ln w="12699">
              <a:solidFill>
                <a:srgbClr val="C8164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923111" y="4144124"/>
              <a:ext cx="1910714" cy="2262505"/>
            </a:xfrm>
            <a:custGeom>
              <a:avLst/>
              <a:gdLst/>
              <a:ahLst/>
              <a:cxnLst/>
              <a:rect l="l" t="t" r="r" b="b"/>
              <a:pathLst>
                <a:path w="1910714" h="2262504">
                  <a:moveTo>
                    <a:pt x="1592243" y="2262299"/>
                  </a:moveTo>
                  <a:lnTo>
                    <a:pt x="318456" y="2262299"/>
                  </a:lnTo>
                  <a:lnTo>
                    <a:pt x="271397" y="2258847"/>
                  </a:lnTo>
                  <a:lnTo>
                    <a:pt x="226481" y="2248816"/>
                  </a:lnTo>
                  <a:lnTo>
                    <a:pt x="184203" y="2232701"/>
                  </a:lnTo>
                  <a:lnTo>
                    <a:pt x="145053" y="2210994"/>
                  </a:lnTo>
                  <a:lnTo>
                    <a:pt x="109525" y="2184188"/>
                  </a:lnTo>
                  <a:lnTo>
                    <a:pt x="78111" y="2152774"/>
                  </a:lnTo>
                  <a:lnTo>
                    <a:pt x="51305" y="2117246"/>
                  </a:lnTo>
                  <a:lnTo>
                    <a:pt x="29598" y="2078096"/>
                  </a:lnTo>
                  <a:lnTo>
                    <a:pt x="13483" y="2035818"/>
                  </a:lnTo>
                  <a:lnTo>
                    <a:pt x="3452" y="1990902"/>
                  </a:lnTo>
                  <a:lnTo>
                    <a:pt x="0" y="1943843"/>
                  </a:lnTo>
                  <a:lnTo>
                    <a:pt x="0" y="318456"/>
                  </a:lnTo>
                  <a:lnTo>
                    <a:pt x="3452" y="271397"/>
                  </a:lnTo>
                  <a:lnTo>
                    <a:pt x="13483" y="226481"/>
                  </a:lnTo>
                  <a:lnTo>
                    <a:pt x="29598" y="184203"/>
                  </a:lnTo>
                  <a:lnTo>
                    <a:pt x="51305" y="145053"/>
                  </a:lnTo>
                  <a:lnTo>
                    <a:pt x="78111" y="109525"/>
                  </a:lnTo>
                  <a:lnTo>
                    <a:pt x="109525" y="78111"/>
                  </a:lnTo>
                  <a:lnTo>
                    <a:pt x="145053" y="51305"/>
                  </a:lnTo>
                  <a:lnTo>
                    <a:pt x="184203" y="29598"/>
                  </a:lnTo>
                  <a:lnTo>
                    <a:pt x="226481" y="13483"/>
                  </a:lnTo>
                  <a:lnTo>
                    <a:pt x="271397" y="3452"/>
                  </a:lnTo>
                  <a:lnTo>
                    <a:pt x="318456" y="0"/>
                  </a:lnTo>
                  <a:lnTo>
                    <a:pt x="1592243" y="0"/>
                  </a:lnTo>
                  <a:lnTo>
                    <a:pt x="1642361" y="3967"/>
                  </a:lnTo>
                  <a:lnTo>
                    <a:pt x="1690794" y="15632"/>
                  </a:lnTo>
                  <a:lnTo>
                    <a:pt x="1736686" y="34641"/>
                  </a:lnTo>
                  <a:lnTo>
                    <a:pt x="1779182" y="60639"/>
                  </a:lnTo>
                  <a:lnTo>
                    <a:pt x="1817426" y="93273"/>
                  </a:lnTo>
                  <a:lnTo>
                    <a:pt x="1850060" y="131517"/>
                  </a:lnTo>
                  <a:lnTo>
                    <a:pt x="1876058" y="174013"/>
                  </a:lnTo>
                  <a:lnTo>
                    <a:pt x="1895067" y="219905"/>
                  </a:lnTo>
                  <a:lnTo>
                    <a:pt x="1906732" y="268338"/>
                  </a:lnTo>
                  <a:lnTo>
                    <a:pt x="1910699" y="318456"/>
                  </a:lnTo>
                  <a:lnTo>
                    <a:pt x="1910699" y="1943843"/>
                  </a:lnTo>
                  <a:lnTo>
                    <a:pt x="1907247" y="1990902"/>
                  </a:lnTo>
                  <a:lnTo>
                    <a:pt x="1897216" y="2035818"/>
                  </a:lnTo>
                  <a:lnTo>
                    <a:pt x="1881101" y="2078096"/>
                  </a:lnTo>
                  <a:lnTo>
                    <a:pt x="1859394" y="2117246"/>
                  </a:lnTo>
                  <a:lnTo>
                    <a:pt x="1832588" y="2152774"/>
                  </a:lnTo>
                  <a:lnTo>
                    <a:pt x="1801174" y="2184188"/>
                  </a:lnTo>
                  <a:lnTo>
                    <a:pt x="1765646" y="2210994"/>
                  </a:lnTo>
                  <a:lnTo>
                    <a:pt x="1726496" y="2232701"/>
                  </a:lnTo>
                  <a:lnTo>
                    <a:pt x="1684218" y="2248816"/>
                  </a:lnTo>
                  <a:lnTo>
                    <a:pt x="1639302" y="2258847"/>
                  </a:lnTo>
                  <a:lnTo>
                    <a:pt x="1592243" y="2262299"/>
                  </a:lnTo>
                  <a:close/>
                </a:path>
              </a:pathLst>
            </a:custGeom>
            <a:solidFill>
              <a:srgbClr val="C816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923111" y="4144124"/>
              <a:ext cx="1910714" cy="2262505"/>
            </a:xfrm>
            <a:custGeom>
              <a:avLst/>
              <a:gdLst/>
              <a:ahLst/>
              <a:cxnLst/>
              <a:rect l="l" t="t" r="r" b="b"/>
              <a:pathLst>
                <a:path w="1910714" h="2262504">
                  <a:moveTo>
                    <a:pt x="0" y="318456"/>
                  </a:moveTo>
                  <a:lnTo>
                    <a:pt x="3452" y="271397"/>
                  </a:lnTo>
                  <a:lnTo>
                    <a:pt x="13483" y="226481"/>
                  </a:lnTo>
                  <a:lnTo>
                    <a:pt x="29598" y="184203"/>
                  </a:lnTo>
                  <a:lnTo>
                    <a:pt x="51305" y="145053"/>
                  </a:lnTo>
                  <a:lnTo>
                    <a:pt x="78111" y="109525"/>
                  </a:lnTo>
                  <a:lnTo>
                    <a:pt x="109525" y="78111"/>
                  </a:lnTo>
                  <a:lnTo>
                    <a:pt x="145053" y="51305"/>
                  </a:lnTo>
                  <a:lnTo>
                    <a:pt x="184203" y="29598"/>
                  </a:lnTo>
                  <a:lnTo>
                    <a:pt x="226481" y="13483"/>
                  </a:lnTo>
                  <a:lnTo>
                    <a:pt x="271397" y="3452"/>
                  </a:lnTo>
                  <a:lnTo>
                    <a:pt x="318456" y="0"/>
                  </a:lnTo>
                  <a:lnTo>
                    <a:pt x="1592243" y="0"/>
                  </a:lnTo>
                  <a:lnTo>
                    <a:pt x="1642361" y="3967"/>
                  </a:lnTo>
                  <a:lnTo>
                    <a:pt x="1690794" y="15632"/>
                  </a:lnTo>
                  <a:lnTo>
                    <a:pt x="1736686" y="34641"/>
                  </a:lnTo>
                  <a:lnTo>
                    <a:pt x="1779182" y="60639"/>
                  </a:lnTo>
                  <a:lnTo>
                    <a:pt x="1817426" y="93273"/>
                  </a:lnTo>
                  <a:lnTo>
                    <a:pt x="1850060" y="131517"/>
                  </a:lnTo>
                  <a:lnTo>
                    <a:pt x="1876058" y="174013"/>
                  </a:lnTo>
                  <a:lnTo>
                    <a:pt x="1895067" y="219905"/>
                  </a:lnTo>
                  <a:lnTo>
                    <a:pt x="1906732" y="268338"/>
                  </a:lnTo>
                  <a:lnTo>
                    <a:pt x="1910699" y="318456"/>
                  </a:lnTo>
                  <a:lnTo>
                    <a:pt x="1910699" y="1943843"/>
                  </a:lnTo>
                  <a:lnTo>
                    <a:pt x="1907247" y="1990902"/>
                  </a:lnTo>
                  <a:lnTo>
                    <a:pt x="1897216" y="2035818"/>
                  </a:lnTo>
                  <a:lnTo>
                    <a:pt x="1881101" y="2078096"/>
                  </a:lnTo>
                  <a:lnTo>
                    <a:pt x="1859394" y="2117246"/>
                  </a:lnTo>
                  <a:lnTo>
                    <a:pt x="1832588" y="2152774"/>
                  </a:lnTo>
                  <a:lnTo>
                    <a:pt x="1801174" y="2184188"/>
                  </a:lnTo>
                  <a:lnTo>
                    <a:pt x="1765646" y="2210994"/>
                  </a:lnTo>
                  <a:lnTo>
                    <a:pt x="1726496" y="2232701"/>
                  </a:lnTo>
                  <a:lnTo>
                    <a:pt x="1684218" y="2248816"/>
                  </a:lnTo>
                  <a:lnTo>
                    <a:pt x="1639302" y="2258847"/>
                  </a:lnTo>
                  <a:lnTo>
                    <a:pt x="1592243" y="2262299"/>
                  </a:lnTo>
                  <a:lnTo>
                    <a:pt x="318456" y="2262299"/>
                  </a:lnTo>
                  <a:lnTo>
                    <a:pt x="271397" y="2258847"/>
                  </a:lnTo>
                  <a:lnTo>
                    <a:pt x="226481" y="2248816"/>
                  </a:lnTo>
                  <a:lnTo>
                    <a:pt x="184203" y="2232701"/>
                  </a:lnTo>
                  <a:lnTo>
                    <a:pt x="145053" y="2210994"/>
                  </a:lnTo>
                  <a:lnTo>
                    <a:pt x="109525" y="2184188"/>
                  </a:lnTo>
                  <a:lnTo>
                    <a:pt x="78111" y="2152774"/>
                  </a:lnTo>
                  <a:lnTo>
                    <a:pt x="51305" y="2117246"/>
                  </a:lnTo>
                  <a:lnTo>
                    <a:pt x="29598" y="2078096"/>
                  </a:lnTo>
                  <a:lnTo>
                    <a:pt x="13483" y="2035818"/>
                  </a:lnTo>
                  <a:lnTo>
                    <a:pt x="3452" y="1990902"/>
                  </a:lnTo>
                  <a:lnTo>
                    <a:pt x="0" y="1943843"/>
                  </a:lnTo>
                  <a:lnTo>
                    <a:pt x="0" y="318456"/>
                  </a:lnTo>
                  <a:close/>
                </a:path>
              </a:pathLst>
            </a:custGeom>
            <a:ln w="12699">
              <a:solidFill>
                <a:srgbClr val="C8164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3465762" y="5148783"/>
            <a:ext cx="8248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6F6F6"/>
                </a:solidFill>
                <a:latin typeface="Tahoma"/>
                <a:cs typeface="Tahoma"/>
              </a:rPr>
              <a:t>Opacity:</a:t>
            </a:r>
            <a:r>
              <a:rPr dirty="0" sz="1400" spc="-65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dirty="0" sz="1400" spc="-50">
                <a:solidFill>
                  <a:srgbClr val="F6F6F6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5545837" y="4137774"/>
            <a:ext cx="1923414" cy="2275205"/>
            <a:chOff x="5545837" y="4137774"/>
            <a:chExt cx="1923414" cy="2275205"/>
          </a:xfrm>
        </p:grpSpPr>
        <p:sp>
          <p:nvSpPr>
            <p:cNvPr id="14" name="object 14" descr=""/>
            <p:cNvSpPr/>
            <p:nvPr/>
          </p:nvSpPr>
          <p:spPr>
            <a:xfrm>
              <a:off x="5552187" y="4144124"/>
              <a:ext cx="1910714" cy="2262505"/>
            </a:xfrm>
            <a:custGeom>
              <a:avLst/>
              <a:gdLst/>
              <a:ahLst/>
              <a:cxnLst/>
              <a:rect l="l" t="t" r="r" b="b"/>
              <a:pathLst>
                <a:path w="1910715" h="2262504">
                  <a:moveTo>
                    <a:pt x="1592243" y="2262299"/>
                  </a:moveTo>
                  <a:lnTo>
                    <a:pt x="318456" y="2262299"/>
                  </a:lnTo>
                  <a:lnTo>
                    <a:pt x="271397" y="2258847"/>
                  </a:lnTo>
                  <a:lnTo>
                    <a:pt x="226481" y="2248816"/>
                  </a:lnTo>
                  <a:lnTo>
                    <a:pt x="184203" y="2232701"/>
                  </a:lnTo>
                  <a:lnTo>
                    <a:pt x="145053" y="2210994"/>
                  </a:lnTo>
                  <a:lnTo>
                    <a:pt x="109525" y="2184188"/>
                  </a:lnTo>
                  <a:lnTo>
                    <a:pt x="78112" y="2152774"/>
                  </a:lnTo>
                  <a:lnTo>
                    <a:pt x="51305" y="2117246"/>
                  </a:lnTo>
                  <a:lnTo>
                    <a:pt x="29598" y="2078096"/>
                  </a:lnTo>
                  <a:lnTo>
                    <a:pt x="13483" y="2035818"/>
                  </a:lnTo>
                  <a:lnTo>
                    <a:pt x="3452" y="1990902"/>
                  </a:lnTo>
                  <a:lnTo>
                    <a:pt x="0" y="1943843"/>
                  </a:lnTo>
                  <a:lnTo>
                    <a:pt x="0" y="318456"/>
                  </a:lnTo>
                  <a:lnTo>
                    <a:pt x="3452" y="271397"/>
                  </a:lnTo>
                  <a:lnTo>
                    <a:pt x="13483" y="226481"/>
                  </a:lnTo>
                  <a:lnTo>
                    <a:pt x="29598" y="184203"/>
                  </a:lnTo>
                  <a:lnTo>
                    <a:pt x="51305" y="145053"/>
                  </a:lnTo>
                  <a:lnTo>
                    <a:pt x="78112" y="109525"/>
                  </a:lnTo>
                  <a:lnTo>
                    <a:pt x="109525" y="78111"/>
                  </a:lnTo>
                  <a:lnTo>
                    <a:pt x="145053" y="51305"/>
                  </a:lnTo>
                  <a:lnTo>
                    <a:pt x="184203" y="29598"/>
                  </a:lnTo>
                  <a:lnTo>
                    <a:pt x="226481" y="13483"/>
                  </a:lnTo>
                  <a:lnTo>
                    <a:pt x="271397" y="3452"/>
                  </a:lnTo>
                  <a:lnTo>
                    <a:pt x="318456" y="0"/>
                  </a:lnTo>
                  <a:lnTo>
                    <a:pt x="1592243" y="0"/>
                  </a:lnTo>
                  <a:lnTo>
                    <a:pt x="1642361" y="3967"/>
                  </a:lnTo>
                  <a:lnTo>
                    <a:pt x="1690794" y="15632"/>
                  </a:lnTo>
                  <a:lnTo>
                    <a:pt x="1736686" y="34641"/>
                  </a:lnTo>
                  <a:lnTo>
                    <a:pt x="1779182" y="60639"/>
                  </a:lnTo>
                  <a:lnTo>
                    <a:pt x="1817426" y="93273"/>
                  </a:lnTo>
                  <a:lnTo>
                    <a:pt x="1850059" y="131517"/>
                  </a:lnTo>
                  <a:lnTo>
                    <a:pt x="1876058" y="174013"/>
                  </a:lnTo>
                  <a:lnTo>
                    <a:pt x="1895067" y="219905"/>
                  </a:lnTo>
                  <a:lnTo>
                    <a:pt x="1906732" y="268338"/>
                  </a:lnTo>
                  <a:lnTo>
                    <a:pt x="1910699" y="318456"/>
                  </a:lnTo>
                  <a:lnTo>
                    <a:pt x="1910699" y="1943843"/>
                  </a:lnTo>
                  <a:lnTo>
                    <a:pt x="1907246" y="1990902"/>
                  </a:lnTo>
                  <a:lnTo>
                    <a:pt x="1897216" y="2035818"/>
                  </a:lnTo>
                  <a:lnTo>
                    <a:pt x="1881101" y="2078096"/>
                  </a:lnTo>
                  <a:lnTo>
                    <a:pt x="1859394" y="2117246"/>
                  </a:lnTo>
                  <a:lnTo>
                    <a:pt x="1832587" y="2152774"/>
                  </a:lnTo>
                  <a:lnTo>
                    <a:pt x="1801174" y="2184188"/>
                  </a:lnTo>
                  <a:lnTo>
                    <a:pt x="1765646" y="2210994"/>
                  </a:lnTo>
                  <a:lnTo>
                    <a:pt x="1726496" y="2232701"/>
                  </a:lnTo>
                  <a:lnTo>
                    <a:pt x="1684218" y="2248816"/>
                  </a:lnTo>
                  <a:lnTo>
                    <a:pt x="1639302" y="2258847"/>
                  </a:lnTo>
                  <a:lnTo>
                    <a:pt x="1592243" y="2262299"/>
                  </a:lnTo>
                  <a:close/>
                </a:path>
              </a:pathLst>
            </a:custGeom>
            <a:solidFill>
              <a:srgbClr val="C816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552187" y="4144124"/>
              <a:ext cx="1910714" cy="2262505"/>
            </a:xfrm>
            <a:custGeom>
              <a:avLst/>
              <a:gdLst/>
              <a:ahLst/>
              <a:cxnLst/>
              <a:rect l="l" t="t" r="r" b="b"/>
              <a:pathLst>
                <a:path w="1910715" h="2262504">
                  <a:moveTo>
                    <a:pt x="0" y="318456"/>
                  </a:moveTo>
                  <a:lnTo>
                    <a:pt x="3452" y="271397"/>
                  </a:lnTo>
                  <a:lnTo>
                    <a:pt x="13483" y="226481"/>
                  </a:lnTo>
                  <a:lnTo>
                    <a:pt x="29598" y="184203"/>
                  </a:lnTo>
                  <a:lnTo>
                    <a:pt x="51305" y="145053"/>
                  </a:lnTo>
                  <a:lnTo>
                    <a:pt x="78112" y="109525"/>
                  </a:lnTo>
                  <a:lnTo>
                    <a:pt x="109525" y="78111"/>
                  </a:lnTo>
                  <a:lnTo>
                    <a:pt x="145053" y="51305"/>
                  </a:lnTo>
                  <a:lnTo>
                    <a:pt x="184203" y="29598"/>
                  </a:lnTo>
                  <a:lnTo>
                    <a:pt x="226481" y="13483"/>
                  </a:lnTo>
                  <a:lnTo>
                    <a:pt x="271397" y="3452"/>
                  </a:lnTo>
                  <a:lnTo>
                    <a:pt x="318456" y="0"/>
                  </a:lnTo>
                  <a:lnTo>
                    <a:pt x="1592243" y="0"/>
                  </a:lnTo>
                  <a:lnTo>
                    <a:pt x="1642361" y="3967"/>
                  </a:lnTo>
                  <a:lnTo>
                    <a:pt x="1690794" y="15632"/>
                  </a:lnTo>
                  <a:lnTo>
                    <a:pt x="1736686" y="34641"/>
                  </a:lnTo>
                  <a:lnTo>
                    <a:pt x="1779182" y="60639"/>
                  </a:lnTo>
                  <a:lnTo>
                    <a:pt x="1817426" y="93273"/>
                  </a:lnTo>
                  <a:lnTo>
                    <a:pt x="1850059" y="131517"/>
                  </a:lnTo>
                  <a:lnTo>
                    <a:pt x="1876058" y="174013"/>
                  </a:lnTo>
                  <a:lnTo>
                    <a:pt x="1895067" y="219905"/>
                  </a:lnTo>
                  <a:lnTo>
                    <a:pt x="1906732" y="268338"/>
                  </a:lnTo>
                  <a:lnTo>
                    <a:pt x="1910699" y="318456"/>
                  </a:lnTo>
                  <a:lnTo>
                    <a:pt x="1910699" y="1943843"/>
                  </a:lnTo>
                  <a:lnTo>
                    <a:pt x="1907246" y="1990902"/>
                  </a:lnTo>
                  <a:lnTo>
                    <a:pt x="1897216" y="2035818"/>
                  </a:lnTo>
                  <a:lnTo>
                    <a:pt x="1881101" y="2078096"/>
                  </a:lnTo>
                  <a:lnTo>
                    <a:pt x="1859394" y="2117246"/>
                  </a:lnTo>
                  <a:lnTo>
                    <a:pt x="1832587" y="2152774"/>
                  </a:lnTo>
                  <a:lnTo>
                    <a:pt x="1801174" y="2184188"/>
                  </a:lnTo>
                  <a:lnTo>
                    <a:pt x="1765646" y="2210994"/>
                  </a:lnTo>
                  <a:lnTo>
                    <a:pt x="1726496" y="2232701"/>
                  </a:lnTo>
                  <a:lnTo>
                    <a:pt x="1684218" y="2248816"/>
                  </a:lnTo>
                  <a:lnTo>
                    <a:pt x="1639302" y="2258847"/>
                  </a:lnTo>
                  <a:lnTo>
                    <a:pt x="1592243" y="2262299"/>
                  </a:lnTo>
                  <a:lnTo>
                    <a:pt x="318456" y="2262299"/>
                  </a:lnTo>
                  <a:lnTo>
                    <a:pt x="271397" y="2258847"/>
                  </a:lnTo>
                  <a:lnTo>
                    <a:pt x="226481" y="2248816"/>
                  </a:lnTo>
                  <a:lnTo>
                    <a:pt x="184203" y="2232701"/>
                  </a:lnTo>
                  <a:lnTo>
                    <a:pt x="145053" y="2210994"/>
                  </a:lnTo>
                  <a:lnTo>
                    <a:pt x="109525" y="2184188"/>
                  </a:lnTo>
                  <a:lnTo>
                    <a:pt x="78112" y="2152774"/>
                  </a:lnTo>
                  <a:lnTo>
                    <a:pt x="51305" y="2117246"/>
                  </a:lnTo>
                  <a:lnTo>
                    <a:pt x="29598" y="2078096"/>
                  </a:lnTo>
                  <a:lnTo>
                    <a:pt x="13483" y="2035818"/>
                  </a:lnTo>
                  <a:lnTo>
                    <a:pt x="3452" y="1990902"/>
                  </a:lnTo>
                  <a:lnTo>
                    <a:pt x="0" y="1943843"/>
                  </a:lnTo>
                  <a:lnTo>
                    <a:pt x="0" y="318456"/>
                  </a:lnTo>
                  <a:close/>
                </a:path>
              </a:pathLst>
            </a:custGeom>
            <a:ln w="12699">
              <a:solidFill>
                <a:srgbClr val="C8164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6094836" y="5148783"/>
            <a:ext cx="8248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6F6F6"/>
                </a:solidFill>
                <a:latin typeface="Tahoma"/>
                <a:cs typeface="Tahoma"/>
              </a:rPr>
              <a:t>Opacity:</a:t>
            </a:r>
            <a:r>
              <a:rPr dirty="0" sz="1400" spc="-65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dirty="0" sz="1400" spc="-50">
                <a:solidFill>
                  <a:srgbClr val="F6F6F6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8080786" y="4137774"/>
            <a:ext cx="1923414" cy="2275205"/>
            <a:chOff x="8080786" y="4137774"/>
            <a:chExt cx="1923414" cy="2275205"/>
          </a:xfrm>
        </p:grpSpPr>
        <p:sp>
          <p:nvSpPr>
            <p:cNvPr id="18" name="object 18" descr=""/>
            <p:cNvSpPr/>
            <p:nvPr/>
          </p:nvSpPr>
          <p:spPr>
            <a:xfrm>
              <a:off x="8087136" y="4144124"/>
              <a:ext cx="1910714" cy="2262505"/>
            </a:xfrm>
            <a:custGeom>
              <a:avLst/>
              <a:gdLst/>
              <a:ahLst/>
              <a:cxnLst/>
              <a:rect l="l" t="t" r="r" b="b"/>
              <a:pathLst>
                <a:path w="1910715" h="2262504">
                  <a:moveTo>
                    <a:pt x="1592243" y="2262299"/>
                  </a:moveTo>
                  <a:lnTo>
                    <a:pt x="318456" y="2262299"/>
                  </a:lnTo>
                  <a:lnTo>
                    <a:pt x="271397" y="2258847"/>
                  </a:lnTo>
                  <a:lnTo>
                    <a:pt x="226482" y="2248816"/>
                  </a:lnTo>
                  <a:lnTo>
                    <a:pt x="184203" y="2232701"/>
                  </a:lnTo>
                  <a:lnTo>
                    <a:pt x="145053" y="2210994"/>
                  </a:lnTo>
                  <a:lnTo>
                    <a:pt x="109525" y="2184188"/>
                  </a:lnTo>
                  <a:lnTo>
                    <a:pt x="78112" y="2152774"/>
                  </a:lnTo>
                  <a:lnTo>
                    <a:pt x="51305" y="2117246"/>
                  </a:lnTo>
                  <a:lnTo>
                    <a:pt x="29598" y="2078096"/>
                  </a:lnTo>
                  <a:lnTo>
                    <a:pt x="13483" y="2035818"/>
                  </a:lnTo>
                  <a:lnTo>
                    <a:pt x="3452" y="1990902"/>
                  </a:lnTo>
                  <a:lnTo>
                    <a:pt x="0" y="1943843"/>
                  </a:lnTo>
                  <a:lnTo>
                    <a:pt x="0" y="318456"/>
                  </a:lnTo>
                  <a:lnTo>
                    <a:pt x="3452" y="271397"/>
                  </a:lnTo>
                  <a:lnTo>
                    <a:pt x="13483" y="226481"/>
                  </a:lnTo>
                  <a:lnTo>
                    <a:pt x="29598" y="184203"/>
                  </a:lnTo>
                  <a:lnTo>
                    <a:pt x="51305" y="145053"/>
                  </a:lnTo>
                  <a:lnTo>
                    <a:pt x="78112" y="109525"/>
                  </a:lnTo>
                  <a:lnTo>
                    <a:pt x="109525" y="78111"/>
                  </a:lnTo>
                  <a:lnTo>
                    <a:pt x="145053" y="51305"/>
                  </a:lnTo>
                  <a:lnTo>
                    <a:pt x="184203" y="29598"/>
                  </a:lnTo>
                  <a:lnTo>
                    <a:pt x="226482" y="13483"/>
                  </a:lnTo>
                  <a:lnTo>
                    <a:pt x="271397" y="3452"/>
                  </a:lnTo>
                  <a:lnTo>
                    <a:pt x="318456" y="0"/>
                  </a:lnTo>
                  <a:lnTo>
                    <a:pt x="1592243" y="0"/>
                  </a:lnTo>
                  <a:lnTo>
                    <a:pt x="1642362" y="3967"/>
                  </a:lnTo>
                  <a:lnTo>
                    <a:pt x="1690794" y="15632"/>
                  </a:lnTo>
                  <a:lnTo>
                    <a:pt x="1736686" y="34641"/>
                  </a:lnTo>
                  <a:lnTo>
                    <a:pt x="1779182" y="60639"/>
                  </a:lnTo>
                  <a:lnTo>
                    <a:pt x="1817426" y="93273"/>
                  </a:lnTo>
                  <a:lnTo>
                    <a:pt x="1850060" y="131517"/>
                  </a:lnTo>
                  <a:lnTo>
                    <a:pt x="1876058" y="174013"/>
                  </a:lnTo>
                  <a:lnTo>
                    <a:pt x="1895067" y="219905"/>
                  </a:lnTo>
                  <a:lnTo>
                    <a:pt x="1906732" y="268338"/>
                  </a:lnTo>
                  <a:lnTo>
                    <a:pt x="1910699" y="318456"/>
                  </a:lnTo>
                  <a:lnTo>
                    <a:pt x="1910699" y="1943843"/>
                  </a:lnTo>
                  <a:lnTo>
                    <a:pt x="1907247" y="1990902"/>
                  </a:lnTo>
                  <a:lnTo>
                    <a:pt x="1897216" y="2035818"/>
                  </a:lnTo>
                  <a:lnTo>
                    <a:pt x="1881101" y="2078096"/>
                  </a:lnTo>
                  <a:lnTo>
                    <a:pt x="1859394" y="2117246"/>
                  </a:lnTo>
                  <a:lnTo>
                    <a:pt x="1832588" y="2152774"/>
                  </a:lnTo>
                  <a:lnTo>
                    <a:pt x="1801174" y="2184188"/>
                  </a:lnTo>
                  <a:lnTo>
                    <a:pt x="1765646" y="2210994"/>
                  </a:lnTo>
                  <a:lnTo>
                    <a:pt x="1726497" y="2232701"/>
                  </a:lnTo>
                  <a:lnTo>
                    <a:pt x="1684218" y="2248816"/>
                  </a:lnTo>
                  <a:lnTo>
                    <a:pt x="1639302" y="2258847"/>
                  </a:lnTo>
                  <a:lnTo>
                    <a:pt x="1592243" y="2262299"/>
                  </a:lnTo>
                  <a:close/>
                </a:path>
              </a:pathLst>
            </a:custGeom>
            <a:solidFill>
              <a:srgbClr val="C816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087136" y="4144124"/>
              <a:ext cx="1910714" cy="2262505"/>
            </a:xfrm>
            <a:custGeom>
              <a:avLst/>
              <a:gdLst/>
              <a:ahLst/>
              <a:cxnLst/>
              <a:rect l="l" t="t" r="r" b="b"/>
              <a:pathLst>
                <a:path w="1910715" h="2262504">
                  <a:moveTo>
                    <a:pt x="0" y="318456"/>
                  </a:moveTo>
                  <a:lnTo>
                    <a:pt x="3452" y="271397"/>
                  </a:lnTo>
                  <a:lnTo>
                    <a:pt x="13483" y="226481"/>
                  </a:lnTo>
                  <a:lnTo>
                    <a:pt x="29598" y="184203"/>
                  </a:lnTo>
                  <a:lnTo>
                    <a:pt x="51305" y="145053"/>
                  </a:lnTo>
                  <a:lnTo>
                    <a:pt x="78112" y="109525"/>
                  </a:lnTo>
                  <a:lnTo>
                    <a:pt x="109525" y="78111"/>
                  </a:lnTo>
                  <a:lnTo>
                    <a:pt x="145053" y="51305"/>
                  </a:lnTo>
                  <a:lnTo>
                    <a:pt x="184203" y="29598"/>
                  </a:lnTo>
                  <a:lnTo>
                    <a:pt x="226482" y="13483"/>
                  </a:lnTo>
                  <a:lnTo>
                    <a:pt x="271397" y="3452"/>
                  </a:lnTo>
                  <a:lnTo>
                    <a:pt x="318456" y="0"/>
                  </a:lnTo>
                  <a:lnTo>
                    <a:pt x="1592243" y="0"/>
                  </a:lnTo>
                  <a:lnTo>
                    <a:pt x="1642362" y="3967"/>
                  </a:lnTo>
                  <a:lnTo>
                    <a:pt x="1690794" y="15632"/>
                  </a:lnTo>
                  <a:lnTo>
                    <a:pt x="1736686" y="34641"/>
                  </a:lnTo>
                  <a:lnTo>
                    <a:pt x="1779182" y="60639"/>
                  </a:lnTo>
                  <a:lnTo>
                    <a:pt x="1817426" y="93273"/>
                  </a:lnTo>
                  <a:lnTo>
                    <a:pt x="1850060" y="131517"/>
                  </a:lnTo>
                  <a:lnTo>
                    <a:pt x="1876058" y="174013"/>
                  </a:lnTo>
                  <a:lnTo>
                    <a:pt x="1895067" y="219905"/>
                  </a:lnTo>
                  <a:lnTo>
                    <a:pt x="1906732" y="268338"/>
                  </a:lnTo>
                  <a:lnTo>
                    <a:pt x="1910699" y="318456"/>
                  </a:lnTo>
                  <a:lnTo>
                    <a:pt x="1910699" y="1943843"/>
                  </a:lnTo>
                  <a:lnTo>
                    <a:pt x="1907247" y="1990902"/>
                  </a:lnTo>
                  <a:lnTo>
                    <a:pt x="1897216" y="2035818"/>
                  </a:lnTo>
                  <a:lnTo>
                    <a:pt x="1881101" y="2078096"/>
                  </a:lnTo>
                  <a:lnTo>
                    <a:pt x="1859394" y="2117246"/>
                  </a:lnTo>
                  <a:lnTo>
                    <a:pt x="1832588" y="2152774"/>
                  </a:lnTo>
                  <a:lnTo>
                    <a:pt x="1801174" y="2184188"/>
                  </a:lnTo>
                  <a:lnTo>
                    <a:pt x="1765646" y="2210994"/>
                  </a:lnTo>
                  <a:lnTo>
                    <a:pt x="1726497" y="2232701"/>
                  </a:lnTo>
                  <a:lnTo>
                    <a:pt x="1684218" y="2248816"/>
                  </a:lnTo>
                  <a:lnTo>
                    <a:pt x="1639302" y="2258847"/>
                  </a:lnTo>
                  <a:lnTo>
                    <a:pt x="1592243" y="2262299"/>
                  </a:lnTo>
                  <a:lnTo>
                    <a:pt x="318456" y="2262299"/>
                  </a:lnTo>
                  <a:lnTo>
                    <a:pt x="271397" y="2258847"/>
                  </a:lnTo>
                  <a:lnTo>
                    <a:pt x="226482" y="2248816"/>
                  </a:lnTo>
                  <a:lnTo>
                    <a:pt x="184203" y="2232701"/>
                  </a:lnTo>
                  <a:lnTo>
                    <a:pt x="145053" y="2210994"/>
                  </a:lnTo>
                  <a:lnTo>
                    <a:pt x="109525" y="2184188"/>
                  </a:lnTo>
                  <a:lnTo>
                    <a:pt x="78112" y="2152774"/>
                  </a:lnTo>
                  <a:lnTo>
                    <a:pt x="51305" y="2117246"/>
                  </a:lnTo>
                  <a:lnTo>
                    <a:pt x="29598" y="2078096"/>
                  </a:lnTo>
                  <a:lnTo>
                    <a:pt x="13483" y="2035818"/>
                  </a:lnTo>
                  <a:lnTo>
                    <a:pt x="3452" y="1990902"/>
                  </a:lnTo>
                  <a:lnTo>
                    <a:pt x="0" y="1943843"/>
                  </a:lnTo>
                  <a:lnTo>
                    <a:pt x="0" y="318456"/>
                  </a:lnTo>
                  <a:close/>
                </a:path>
              </a:pathLst>
            </a:custGeom>
            <a:ln w="12699">
              <a:solidFill>
                <a:srgbClr val="C8164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8629786" y="5148783"/>
            <a:ext cx="8248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6F6F6"/>
                </a:solidFill>
                <a:latin typeface="Tahoma"/>
                <a:cs typeface="Tahoma"/>
              </a:rPr>
              <a:t>Opacity:</a:t>
            </a:r>
            <a:r>
              <a:rPr dirty="0" sz="1400" spc="-65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dirty="0" sz="1400" spc="-50">
                <a:solidFill>
                  <a:srgbClr val="F6F6F6"/>
                </a:solidFill>
                <a:latin typeface="Tahoma"/>
                <a:cs typeface="Tahoma"/>
              </a:rPr>
              <a:t>0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6571781" y="5400182"/>
            <a:ext cx="2473960" cy="1652270"/>
          </a:xfrm>
          <a:custGeom>
            <a:avLst/>
            <a:gdLst/>
            <a:ahLst/>
            <a:cxnLst/>
            <a:rect l="l" t="t" r="r" b="b"/>
            <a:pathLst>
              <a:path w="2473959" h="1652270">
                <a:moveTo>
                  <a:pt x="891099" y="0"/>
                </a:moveTo>
                <a:lnTo>
                  <a:pt x="1582599" y="0"/>
                </a:lnTo>
              </a:path>
              <a:path w="2473959" h="1652270">
                <a:moveTo>
                  <a:pt x="0" y="1006249"/>
                </a:moveTo>
                <a:lnTo>
                  <a:pt x="0" y="1652149"/>
                </a:lnTo>
              </a:path>
              <a:path w="2473959" h="1652270">
                <a:moveTo>
                  <a:pt x="2473699" y="1006249"/>
                </a:moveTo>
                <a:lnTo>
                  <a:pt x="2473699" y="1652149"/>
                </a:lnTo>
              </a:path>
            </a:pathLst>
          </a:custGeom>
          <a:ln w="12699">
            <a:solidFill>
              <a:srgbClr val="C8164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404756" y="6406431"/>
            <a:ext cx="2473960" cy="646430"/>
          </a:xfrm>
          <a:custGeom>
            <a:avLst/>
            <a:gdLst/>
            <a:ahLst/>
            <a:cxnLst/>
            <a:rect l="l" t="t" r="r" b="b"/>
            <a:pathLst>
              <a:path w="2473960" h="646429">
                <a:moveTo>
                  <a:pt x="0" y="0"/>
                </a:moveTo>
                <a:lnTo>
                  <a:pt x="0" y="645899"/>
                </a:lnTo>
              </a:path>
              <a:path w="2473960" h="646429">
                <a:moveTo>
                  <a:pt x="2473699" y="0"/>
                </a:moveTo>
                <a:lnTo>
                  <a:pt x="2473699" y="645899"/>
                </a:lnTo>
              </a:path>
            </a:pathLst>
          </a:custGeom>
          <a:ln w="12699">
            <a:solidFill>
              <a:srgbClr val="C8164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1023575" y="7226988"/>
            <a:ext cx="5791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30">
                <a:latin typeface="Tahoma"/>
                <a:cs typeface="Tahoma"/>
              </a:rPr>
              <a:t>v-</a:t>
            </a:r>
            <a:r>
              <a:rPr dirty="0" sz="1400" spc="-10">
                <a:latin typeface="Tahoma"/>
                <a:cs typeface="Tahoma"/>
              </a:rPr>
              <a:t>enter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438624" y="7226988"/>
            <a:ext cx="7861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35">
                <a:latin typeface="Tahoma"/>
                <a:cs typeface="Tahoma"/>
              </a:rPr>
              <a:t>v-</a:t>
            </a:r>
            <a:r>
              <a:rPr dirty="0" sz="1400" spc="-30">
                <a:latin typeface="Tahoma"/>
                <a:cs typeface="Tahoma"/>
              </a:rPr>
              <a:t>enter-</a:t>
            </a:r>
            <a:r>
              <a:rPr dirty="0" sz="1400" spc="-25">
                <a:latin typeface="Tahoma"/>
                <a:cs typeface="Tahoma"/>
              </a:rPr>
              <a:t>to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190600" y="7226988"/>
            <a:ext cx="5988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35">
                <a:latin typeface="Tahoma"/>
                <a:cs typeface="Tahoma"/>
              </a:rPr>
              <a:t>v-</a:t>
            </a:r>
            <a:r>
              <a:rPr dirty="0" sz="1400" spc="-10">
                <a:latin typeface="Tahoma"/>
                <a:cs typeface="Tahoma"/>
              </a:rPr>
              <a:t>leave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605650" y="7226988"/>
            <a:ext cx="8058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35">
                <a:latin typeface="Tahoma"/>
                <a:cs typeface="Tahoma"/>
              </a:rPr>
              <a:t>v-</a:t>
            </a:r>
            <a:r>
              <a:rPr dirty="0" sz="1400" spc="-10">
                <a:latin typeface="Tahoma"/>
                <a:cs typeface="Tahoma"/>
              </a:rPr>
              <a:t>leave-</a:t>
            </a:r>
            <a:r>
              <a:rPr dirty="0" sz="1400" spc="-25">
                <a:latin typeface="Tahoma"/>
                <a:cs typeface="Tahoma"/>
              </a:rPr>
              <a:t>to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642925" y="7883774"/>
            <a:ext cx="4207510" cy="645795"/>
          </a:xfrm>
          <a:custGeom>
            <a:avLst/>
            <a:gdLst/>
            <a:ahLst/>
            <a:cxnLst/>
            <a:rect l="l" t="t" r="r" b="b"/>
            <a:pathLst>
              <a:path w="4207510" h="645795">
                <a:moveTo>
                  <a:pt x="4207499" y="322374"/>
                </a:moveTo>
                <a:lnTo>
                  <a:pt x="0" y="323274"/>
                </a:lnTo>
              </a:path>
              <a:path w="4207510" h="645795">
                <a:moveTo>
                  <a:pt x="4190874" y="0"/>
                </a:moveTo>
                <a:lnTo>
                  <a:pt x="4190874" y="323399"/>
                </a:lnTo>
              </a:path>
              <a:path w="4207510" h="645795">
                <a:moveTo>
                  <a:pt x="24" y="22199"/>
                </a:moveTo>
                <a:lnTo>
                  <a:pt x="24" y="345599"/>
                </a:lnTo>
              </a:path>
              <a:path w="4207510" h="645795">
                <a:moveTo>
                  <a:pt x="2001674" y="322374"/>
                </a:moveTo>
                <a:lnTo>
                  <a:pt x="2001674" y="645774"/>
                </a:lnTo>
              </a:path>
            </a:pathLst>
          </a:custGeom>
          <a:ln w="12699">
            <a:solidFill>
              <a:srgbClr val="C8164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5704875" y="7883712"/>
            <a:ext cx="4207510" cy="645795"/>
          </a:xfrm>
          <a:custGeom>
            <a:avLst/>
            <a:gdLst/>
            <a:ahLst/>
            <a:cxnLst/>
            <a:rect l="l" t="t" r="r" b="b"/>
            <a:pathLst>
              <a:path w="4207509" h="645795">
                <a:moveTo>
                  <a:pt x="4207499" y="322374"/>
                </a:moveTo>
                <a:lnTo>
                  <a:pt x="0" y="323274"/>
                </a:lnTo>
              </a:path>
              <a:path w="4207509" h="645795">
                <a:moveTo>
                  <a:pt x="4190874" y="0"/>
                </a:moveTo>
                <a:lnTo>
                  <a:pt x="4190874" y="323399"/>
                </a:lnTo>
              </a:path>
              <a:path w="4207509" h="645795">
                <a:moveTo>
                  <a:pt x="24" y="22199"/>
                </a:moveTo>
                <a:lnTo>
                  <a:pt x="24" y="345599"/>
                </a:lnTo>
              </a:path>
              <a:path w="4207509" h="645795">
                <a:moveTo>
                  <a:pt x="2001674" y="322374"/>
                </a:moveTo>
                <a:lnTo>
                  <a:pt x="2001674" y="645774"/>
                </a:lnTo>
              </a:path>
            </a:pathLst>
          </a:custGeom>
          <a:ln w="12699">
            <a:solidFill>
              <a:srgbClr val="C8164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2080124" y="8698662"/>
            <a:ext cx="11023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35">
                <a:latin typeface="Tahoma"/>
                <a:cs typeface="Tahoma"/>
              </a:rPr>
              <a:t>v-</a:t>
            </a:r>
            <a:r>
              <a:rPr dirty="0" sz="1400" spc="-20">
                <a:latin typeface="Tahoma"/>
                <a:cs typeface="Tahoma"/>
              </a:rPr>
              <a:t>enter-</a:t>
            </a:r>
            <a:r>
              <a:rPr dirty="0" sz="1400" spc="-10">
                <a:latin typeface="Tahoma"/>
                <a:cs typeface="Tahoma"/>
              </a:rPr>
              <a:t>active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081475" y="8698662"/>
            <a:ext cx="11220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35">
                <a:latin typeface="Tahoma"/>
                <a:cs typeface="Tahoma"/>
              </a:rPr>
              <a:t>v-</a:t>
            </a:r>
            <a:r>
              <a:rPr dirty="0" sz="1400">
                <a:latin typeface="Tahoma"/>
                <a:cs typeface="Tahoma"/>
              </a:rPr>
              <a:t>leave-</a:t>
            </a:r>
            <a:r>
              <a:rPr dirty="0" sz="1400" spc="-10">
                <a:latin typeface="Tahoma"/>
                <a:cs typeface="Tahoma"/>
              </a:rPr>
              <a:t>active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080124" y="3138133"/>
            <a:ext cx="8045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Arial"/>
                <a:cs typeface="Arial"/>
              </a:rPr>
              <a:t>Enter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7324849" y="3138133"/>
            <a:ext cx="889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Arial"/>
                <a:cs typeface="Arial"/>
              </a:rPr>
              <a:t>Leave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34900" y="2993958"/>
            <a:ext cx="7929880" cy="3672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Arial"/>
                <a:cs typeface="Arial"/>
              </a:rPr>
              <a:t>Анимация</a:t>
            </a:r>
            <a:r>
              <a:rPr dirty="0" sz="2400" spc="85" b="1">
                <a:latin typeface="Arial"/>
                <a:cs typeface="Arial"/>
              </a:rPr>
              <a:t> </a:t>
            </a:r>
            <a:r>
              <a:rPr dirty="0" sz="2400">
                <a:latin typeface="Tahoma"/>
                <a:cs typeface="Tahoma"/>
              </a:rPr>
              <a:t>–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обширная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тема</a:t>
            </a:r>
            <a:r>
              <a:rPr dirty="0" sz="2400" spc="-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больше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относится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к</a:t>
            </a:r>
            <a:endParaRPr sz="2400">
              <a:latin typeface="Tahoma"/>
              <a:cs typeface="Tahoma"/>
            </a:endParaRPr>
          </a:p>
          <a:p>
            <a:pPr marL="88900">
              <a:lnSpc>
                <a:spcPct val="100000"/>
              </a:lnSpc>
              <a:spcBef>
                <a:spcPts val="1725"/>
              </a:spcBef>
            </a:pPr>
            <a:r>
              <a:rPr dirty="0" sz="2400">
                <a:latin typeface="Tahoma"/>
                <a:cs typeface="Tahoma"/>
              </a:rPr>
              <a:t>верстке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175">
                <a:latin typeface="Tahoma"/>
                <a:cs typeface="Tahoma"/>
              </a:rPr>
              <a:t>CSS,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нежели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-165">
                <a:latin typeface="Tahoma"/>
                <a:cs typeface="Tahoma"/>
              </a:rPr>
              <a:t>к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нашей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основной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теме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курса.</a:t>
            </a:r>
            <a:endParaRPr sz="2400">
              <a:latin typeface="Tahoma"/>
              <a:cs typeface="Tahoma"/>
            </a:endParaRPr>
          </a:p>
          <a:p>
            <a:pPr marL="88900" marR="5080">
              <a:lnSpc>
                <a:spcPct val="160000"/>
              </a:lnSpc>
              <a:spcBef>
                <a:spcPts val="1400"/>
              </a:spcBef>
            </a:pPr>
            <a:r>
              <a:rPr dirty="0" sz="2400" spc="120">
                <a:latin typeface="Tahoma"/>
                <a:cs typeface="Tahoma"/>
              </a:rPr>
              <a:t>Вы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можете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посмотреть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примеры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анимации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сайте </a:t>
            </a:r>
            <a:r>
              <a:rPr dirty="0" sz="2400" spc="-20">
                <a:latin typeface="Tahoma"/>
                <a:cs typeface="Tahoma"/>
              </a:rPr>
              <a:t>Vue: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2400">
              <a:latin typeface="Tahoma"/>
              <a:cs typeface="Tahoma"/>
            </a:endParaRPr>
          </a:p>
          <a:p>
            <a:pPr marL="545465" indent="-532765">
              <a:lnSpc>
                <a:spcPct val="100000"/>
              </a:lnSpc>
              <a:spcBef>
                <a:spcPts val="5"/>
              </a:spcBef>
              <a:buFont typeface="MS PGothic"/>
              <a:buChar char="➔"/>
              <a:tabLst>
                <a:tab pos="545465" algn="l"/>
              </a:tabLst>
            </a:pPr>
            <a:r>
              <a:rPr dirty="0" u="heavy" sz="2400" spc="-3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https://ru.vuejs.org/v2/guide/transitions.html</a:t>
            </a:r>
            <a:endParaRPr sz="2400">
              <a:latin typeface="Tahoma"/>
              <a:cs typeface="Tahoma"/>
            </a:endParaRPr>
          </a:p>
          <a:p>
            <a:pPr marL="545465" indent="-532765">
              <a:lnSpc>
                <a:spcPct val="100000"/>
              </a:lnSpc>
              <a:spcBef>
                <a:spcPts val="1725"/>
              </a:spcBef>
              <a:buFont typeface="MS PGothic"/>
              <a:buChar char="➔"/>
              <a:tabLst>
                <a:tab pos="545465" algn="l"/>
              </a:tabLst>
            </a:pPr>
            <a:r>
              <a:rPr dirty="0" u="heavy" sz="2400" spc="-55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https://ru.vuejs.org/v2/guide/transitioning-</a:t>
            </a:r>
            <a:r>
              <a:rPr dirty="0" u="heavy" sz="2400" spc="-1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state.html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252" y="3517570"/>
            <a:ext cx="287655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14" b="0">
                <a:solidFill>
                  <a:srgbClr val="FFFFFF"/>
                </a:solidFill>
                <a:latin typeface="Tahoma"/>
                <a:cs typeface="Tahoma"/>
              </a:rPr>
              <a:t>Выводы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058" y="3961056"/>
            <a:ext cx="6325944" cy="63259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193" y="271065"/>
            <a:ext cx="1950720" cy="976149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1100" y="2993958"/>
            <a:ext cx="7092950" cy="2146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ahoma"/>
                <a:cs typeface="Tahoma"/>
              </a:rPr>
              <a:t>Пользователь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может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добавлять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задачи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с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любыми</a:t>
            </a:r>
            <a:endParaRPr sz="2400">
              <a:latin typeface="Tahoma"/>
              <a:cs typeface="Tahoma"/>
            </a:endParaRPr>
          </a:p>
          <a:p>
            <a:pPr marL="12700" marR="404495">
              <a:lnSpc>
                <a:spcPct val="160000"/>
              </a:lnSpc>
            </a:pPr>
            <a:r>
              <a:rPr dirty="0" sz="2400">
                <a:latin typeface="Tahoma"/>
                <a:cs typeface="Tahoma"/>
              </a:rPr>
              <a:t>названиями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отмечать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их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сделанными,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видит количество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сделанных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задач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50">
                <a:latin typeface="Tahoma"/>
                <a:cs typeface="Tahoma"/>
              </a:rPr>
              <a:t>еще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получает </a:t>
            </a:r>
            <a:r>
              <a:rPr dirty="0" sz="2400">
                <a:latin typeface="Tahoma"/>
                <a:cs typeface="Tahoma"/>
              </a:rPr>
              <a:t>мотивирующие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сообщения.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641" y="1629923"/>
            <a:ext cx="680212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91C4B"/>
                </a:solidFill>
              </a:rPr>
              <a:t>Предыстория</a:t>
            </a:r>
            <a:r>
              <a:rPr dirty="0" spc="-409">
                <a:solidFill>
                  <a:srgbClr val="C91C4B"/>
                </a:solidFill>
              </a:rPr>
              <a:t> </a:t>
            </a:r>
            <a:r>
              <a:rPr dirty="0" spc="-25">
                <a:solidFill>
                  <a:srgbClr val="C91C4B"/>
                </a:solidFill>
              </a:rPr>
              <a:t>Vue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4" cy="72603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21650" y="3317668"/>
            <a:ext cx="8952865" cy="5977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180">
                <a:latin typeface="Tahoma"/>
                <a:cs typeface="Tahoma"/>
              </a:rPr>
              <a:t>В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2013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году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сотрудник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55">
                <a:latin typeface="Tahoma"/>
                <a:cs typeface="Tahoma"/>
                <a:hlinkClick r:id="rId3"/>
              </a:rPr>
              <a:t>Google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70">
                <a:latin typeface="Tahoma"/>
                <a:cs typeface="Tahoma"/>
              </a:rPr>
              <a:t>Эван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110">
                <a:latin typeface="Tahoma"/>
                <a:cs typeface="Tahoma"/>
              </a:rPr>
              <a:t>Ю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(</a:t>
            </a:r>
            <a:r>
              <a:rPr dirty="0" sz="2400" spc="-25" i="1">
                <a:latin typeface="Arial"/>
                <a:cs typeface="Arial"/>
              </a:rPr>
              <a:t>Evan</a:t>
            </a:r>
            <a:r>
              <a:rPr dirty="0" sz="2400" spc="-55" i="1">
                <a:latin typeface="Arial"/>
                <a:cs typeface="Arial"/>
              </a:rPr>
              <a:t> </a:t>
            </a:r>
            <a:r>
              <a:rPr dirty="0" sz="2400" spc="-70" i="1">
                <a:latin typeface="Arial"/>
                <a:cs typeface="Arial"/>
              </a:rPr>
              <a:t>You</a:t>
            </a:r>
            <a:r>
              <a:rPr dirty="0" sz="2400" spc="-70">
                <a:latin typeface="Tahoma"/>
                <a:cs typeface="Tahoma"/>
              </a:rPr>
              <a:t>),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работая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над </a:t>
            </a:r>
            <a:r>
              <a:rPr dirty="0" sz="2400">
                <a:latin typeface="Tahoma"/>
                <a:cs typeface="Tahoma"/>
              </a:rPr>
              <a:t>одним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из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проектов,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пришёл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165">
                <a:latin typeface="Tahoma"/>
                <a:cs typeface="Tahoma"/>
              </a:rPr>
              <a:t>к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выводу,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что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не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существует </a:t>
            </a:r>
            <a:r>
              <a:rPr dirty="0" sz="2400" spc="-20">
                <a:latin typeface="Tahoma"/>
                <a:cs typeface="Tahoma"/>
              </a:rPr>
              <a:t>готовых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решений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для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быстрого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  <a:hlinkClick r:id="rId4"/>
              </a:rPr>
              <a:t>прототипирования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сложных пользовательских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интерфейсов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веб-</a:t>
            </a:r>
            <a:r>
              <a:rPr dirty="0" sz="2400" spc="-30">
                <a:latin typeface="Tahoma"/>
                <a:cs typeface="Tahoma"/>
              </a:rPr>
              <a:t>приложений:</a:t>
            </a:r>
            <a:r>
              <a:rPr dirty="0" sz="2400" spc="5">
                <a:latin typeface="Tahoma"/>
                <a:cs typeface="Tahoma"/>
              </a:rPr>
              <a:t> </a:t>
            </a:r>
            <a:r>
              <a:rPr dirty="0" sz="2400" spc="55">
                <a:latin typeface="Tahoma"/>
                <a:cs typeface="Tahoma"/>
                <a:hlinkClick r:id="rId5"/>
              </a:rPr>
              <a:t>React</a:t>
            </a:r>
            <a:r>
              <a:rPr dirty="0" sz="2400" spc="-10">
                <a:latin typeface="Tahoma"/>
                <a:cs typeface="Tahoma"/>
              </a:rPr>
              <a:t> тогда </a:t>
            </a:r>
            <a:r>
              <a:rPr dirty="0" sz="2400" spc="50">
                <a:latin typeface="Tahoma"/>
                <a:cs typeface="Tahoma"/>
              </a:rPr>
              <a:t>был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ранней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стадии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разработки,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основными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инструментами </a:t>
            </a:r>
            <a:r>
              <a:rPr dirty="0" sz="2400">
                <a:latin typeface="Tahoma"/>
                <a:cs typeface="Tahoma"/>
              </a:rPr>
              <a:t>были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такие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сложные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фреймворки,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как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50">
                <a:latin typeface="Tahoma"/>
                <a:cs typeface="Tahoma"/>
                <a:hlinkClick r:id="rId6"/>
              </a:rPr>
              <a:t>AngularJS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или </a:t>
            </a:r>
            <a:r>
              <a:rPr dirty="0" sz="2400">
                <a:latin typeface="Tahoma"/>
                <a:cs typeface="Tahoma"/>
              </a:rPr>
              <a:t>ориентированный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</a:t>
            </a:r>
            <a:r>
              <a:rPr dirty="0" sz="2400" spc="5">
                <a:latin typeface="Tahoma"/>
                <a:cs typeface="Tahoma"/>
              </a:rPr>
              <a:t> </a:t>
            </a:r>
            <a:r>
              <a:rPr dirty="0" sz="2400" spc="135">
                <a:latin typeface="Tahoma"/>
                <a:cs typeface="Tahoma"/>
                <a:hlinkClick r:id="rId7"/>
              </a:rPr>
              <a:t>MVC</a:t>
            </a:r>
            <a:r>
              <a:rPr dirty="0" sz="2400" spc="135">
                <a:latin typeface="Tahoma"/>
                <a:cs typeface="Tahoma"/>
              </a:rPr>
              <a:t>-</a:t>
            </a:r>
            <a:r>
              <a:rPr dirty="0" sz="2400" spc="-20">
                <a:latin typeface="Tahoma"/>
                <a:cs typeface="Tahoma"/>
              </a:rPr>
              <a:t>архитектуру</a:t>
            </a:r>
            <a:r>
              <a:rPr dirty="0" sz="2400" spc="-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  <a:hlinkClick r:id="rId8"/>
              </a:rPr>
              <a:t>Backbone.js</a:t>
            </a:r>
            <a:r>
              <a:rPr dirty="0" sz="2400">
                <a:latin typeface="Tahoma"/>
                <a:cs typeface="Tahoma"/>
              </a:rPr>
              <a:t>,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не </a:t>
            </a:r>
            <a:r>
              <a:rPr dirty="0" sz="2400">
                <a:latin typeface="Tahoma"/>
                <a:cs typeface="Tahoma"/>
              </a:rPr>
              <a:t>отличавшиеся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простотой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ориентированные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разработку </a:t>
            </a:r>
            <a:r>
              <a:rPr dirty="0" sz="2400">
                <a:latin typeface="Tahoma"/>
                <a:cs typeface="Tahoma"/>
              </a:rPr>
              <a:t>больших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приложений.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Для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преодоления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этого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пробела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60">
                <a:latin typeface="Tahoma"/>
                <a:cs typeface="Tahoma"/>
              </a:rPr>
              <a:t>Ю </a:t>
            </a:r>
            <a:r>
              <a:rPr dirty="0" sz="2400">
                <a:latin typeface="Tahoma"/>
                <a:cs typeface="Tahoma"/>
              </a:rPr>
              <a:t>начал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разработку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Vue.js,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которая,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сохраняя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простоту, </a:t>
            </a:r>
            <a:r>
              <a:rPr dirty="0" sz="2400">
                <a:latin typeface="Tahoma"/>
                <a:cs typeface="Tahoma"/>
              </a:rPr>
              <a:t>оказалась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пригодна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не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только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для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прототипирования,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но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для </a:t>
            </a:r>
            <a:r>
              <a:rPr dirty="0" sz="2400" spc="-10">
                <a:latin typeface="Tahoma"/>
                <a:cs typeface="Tahoma"/>
              </a:rPr>
              <a:t>полноценной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разработки.</a:t>
            </a:r>
            <a:endParaRPr sz="2400">
              <a:latin typeface="Tahoma"/>
              <a:cs typeface="Tahoma"/>
            </a:endParaRPr>
          </a:p>
          <a:p>
            <a:pPr marL="12700" marR="80645">
              <a:lnSpc>
                <a:spcPct val="114999"/>
              </a:lnSpc>
              <a:spcBef>
                <a:spcPts val="500"/>
              </a:spcBef>
            </a:pPr>
            <a:r>
              <a:rPr dirty="0" sz="2400" spc="180">
                <a:latin typeface="Tahoma"/>
                <a:cs typeface="Tahoma"/>
              </a:rPr>
              <a:t>В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октябре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2015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года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50">
                <a:latin typeface="Tahoma"/>
                <a:cs typeface="Tahoma"/>
              </a:rPr>
              <a:t>была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выпущена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версия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1.0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30">
                <a:latin typeface="Tahoma"/>
                <a:cs typeface="Tahoma"/>
              </a:rPr>
              <a:t>библиотеки,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в </a:t>
            </a:r>
            <a:r>
              <a:rPr dirty="0" sz="2400">
                <a:latin typeface="Tahoma"/>
                <a:cs typeface="Tahoma"/>
              </a:rPr>
              <a:t>сентябре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2016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года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195">
                <a:latin typeface="Tahoma"/>
                <a:cs typeface="Tahoma"/>
              </a:rPr>
              <a:t>—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версия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2.0.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934216"/>
            <a:ext cx="10287000" cy="6353175"/>
            <a:chOff x="0" y="3934216"/>
            <a:chExt cx="10287000" cy="63531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53263"/>
              <a:ext cx="10287000" cy="323373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371" y="3934216"/>
              <a:ext cx="10082300" cy="46292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42937" y="4268463"/>
              <a:ext cx="8990330" cy="3537585"/>
            </a:xfrm>
            <a:custGeom>
              <a:avLst/>
              <a:gdLst/>
              <a:ahLst/>
              <a:cxnLst/>
              <a:rect l="l" t="t" r="r" b="b"/>
              <a:pathLst>
                <a:path w="8990330" h="3537584">
                  <a:moveTo>
                    <a:pt x="8813851" y="3536999"/>
                  </a:moveTo>
                  <a:lnTo>
                    <a:pt x="176248" y="3536999"/>
                  </a:lnTo>
                  <a:lnTo>
                    <a:pt x="129394" y="3530704"/>
                  </a:lnTo>
                  <a:lnTo>
                    <a:pt x="87292" y="3512936"/>
                  </a:lnTo>
                  <a:lnTo>
                    <a:pt x="51622" y="3485378"/>
                  </a:lnTo>
                  <a:lnTo>
                    <a:pt x="24063" y="3449707"/>
                  </a:lnTo>
                  <a:lnTo>
                    <a:pt x="6295" y="3407605"/>
                  </a:lnTo>
                  <a:lnTo>
                    <a:pt x="0" y="3360751"/>
                  </a:lnTo>
                  <a:lnTo>
                    <a:pt x="0" y="176248"/>
                  </a:lnTo>
                  <a:lnTo>
                    <a:pt x="6295" y="129394"/>
                  </a:lnTo>
                  <a:lnTo>
                    <a:pt x="24063" y="87292"/>
                  </a:lnTo>
                  <a:lnTo>
                    <a:pt x="51622" y="51621"/>
                  </a:lnTo>
                  <a:lnTo>
                    <a:pt x="87292" y="24063"/>
                  </a:lnTo>
                  <a:lnTo>
                    <a:pt x="129394" y="6295"/>
                  </a:lnTo>
                  <a:lnTo>
                    <a:pt x="176248" y="0"/>
                  </a:lnTo>
                  <a:lnTo>
                    <a:pt x="8813851" y="0"/>
                  </a:lnTo>
                  <a:lnTo>
                    <a:pt x="8881298" y="13416"/>
                  </a:lnTo>
                  <a:lnTo>
                    <a:pt x="8938477" y="51621"/>
                  </a:lnTo>
                  <a:lnTo>
                    <a:pt x="8976683" y="108801"/>
                  </a:lnTo>
                  <a:lnTo>
                    <a:pt x="8990099" y="176248"/>
                  </a:lnTo>
                  <a:lnTo>
                    <a:pt x="8990099" y="3360751"/>
                  </a:lnTo>
                  <a:lnTo>
                    <a:pt x="8983803" y="3407605"/>
                  </a:lnTo>
                  <a:lnTo>
                    <a:pt x="8966036" y="3449707"/>
                  </a:lnTo>
                  <a:lnTo>
                    <a:pt x="8938477" y="3485378"/>
                  </a:lnTo>
                  <a:lnTo>
                    <a:pt x="8902807" y="3512936"/>
                  </a:lnTo>
                  <a:lnTo>
                    <a:pt x="8860705" y="3530704"/>
                  </a:lnTo>
                  <a:lnTo>
                    <a:pt x="8813851" y="3536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2066" y="1711573"/>
            <a:ext cx="344868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91C4B"/>
                </a:solidFill>
              </a:rPr>
              <a:t>Об</a:t>
            </a:r>
            <a:r>
              <a:rPr dirty="0" spc="-15">
                <a:solidFill>
                  <a:srgbClr val="C91C4B"/>
                </a:solidFill>
              </a:rPr>
              <a:t> </a:t>
            </a:r>
            <a:r>
              <a:rPr dirty="0" spc="-10">
                <a:solidFill>
                  <a:srgbClr val="C91C4B"/>
                </a:solidFill>
              </a:rPr>
              <a:t>уроке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610" y="370552"/>
            <a:ext cx="1660281" cy="72603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983172" y="4672294"/>
            <a:ext cx="8107680" cy="866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180">
                <a:latin typeface="Tahoma"/>
                <a:cs typeface="Tahoma"/>
              </a:rPr>
              <a:t>В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этом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уроке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разберемся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с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проектом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тем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-60">
                <a:latin typeface="Tahoma"/>
                <a:cs typeface="Tahoma"/>
              </a:rPr>
              <a:t>как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мы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будем работать.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252" y="3389554"/>
            <a:ext cx="6299200" cy="21107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pc="130" b="0">
                <a:solidFill>
                  <a:srgbClr val="FFFFFF"/>
                </a:solidFill>
                <a:latin typeface="Tahoma"/>
                <a:cs typeface="Tahoma"/>
              </a:rPr>
              <a:t>Из</a:t>
            </a:r>
            <a:r>
              <a:rPr dirty="0" spc="-31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pc="-55" b="0">
                <a:solidFill>
                  <a:srgbClr val="FFFFFF"/>
                </a:solidFill>
                <a:latin typeface="Tahoma"/>
                <a:cs typeface="Tahoma"/>
              </a:rPr>
              <a:t>чего</a:t>
            </a:r>
            <a:r>
              <a:rPr dirty="0" spc="-30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pc="-10" b="0">
                <a:solidFill>
                  <a:srgbClr val="FFFFFF"/>
                </a:solidFill>
                <a:latin typeface="Tahoma"/>
                <a:cs typeface="Tahoma"/>
              </a:rPr>
              <a:t>состоит </a:t>
            </a:r>
            <a:r>
              <a:rPr dirty="0" spc="-30" b="0">
                <a:solidFill>
                  <a:srgbClr val="FFFFFF"/>
                </a:solidFill>
                <a:latin typeface="Tahoma"/>
                <a:cs typeface="Tahoma"/>
              </a:rPr>
              <a:t>интернет-</a:t>
            </a:r>
            <a:r>
              <a:rPr dirty="0" spc="-20" b="0">
                <a:solidFill>
                  <a:srgbClr val="FFFFFF"/>
                </a:solidFill>
                <a:latin typeface="Tahoma"/>
                <a:cs typeface="Tahoma"/>
              </a:rPr>
              <a:t>магазин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058" y="3961056"/>
            <a:ext cx="6325944" cy="63259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193" y="271065"/>
            <a:ext cx="1950720" cy="976149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34900" y="1938732"/>
            <a:ext cx="8181975" cy="74142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100"/>
              </a:spcBef>
              <a:buFont typeface="MS PGothic"/>
              <a:buChar char="➔"/>
              <a:tabLst>
                <a:tab pos="545465" algn="l"/>
              </a:tabLst>
            </a:pPr>
            <a:r>
              <a:rPr dirty="0" sz="2400">
                <a:latin typeface="Tahoma"/>
                <a:cs typeface="Tahoma"/>
              </a:rPr>
              <a:t>Основная</a:t>
            </a:r>
            <a:r>
              <a:rPr dirty="0" sz="2400" spc="-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часть </a:t>
            </a:r>
            <a:r>
              <a:rPr dirty="0" sz="2400" spc="-20">
                <a:latin typeface="Tahoma"/>
                <a:cs typeface="Tahoma"/>
              </a:rPr>
              <a:t>интернет-</a:t>
            </a:r>
            <a:r>
              <a:rPr dirty="0" sz="2400">
                <a:latin typeface="Tahoma"/>
                <a:cs typeface="Tahoma"/>
              </a:rPr>
              <a:t>магазина</a:t>
            </a:r>
            <a:r>
              <a:rPr dirty="0" sz="2400" spc="-5">
                <a:latin typeface="Tahoma"/>
                <a:cs typeface="Tahoma"/>
              </a:rPr>
              <a:t> </a:t>
            </a:r>
            <a:r>
              <a:rPr dirty="0" sz="2400" spc="195">
                <a:latin typeface="Tahoma"/>
                <a:cs typeface="Tahoma"/>
              </a:rPr>
              <a:t>—</a:t>
            </a:r>
            <a:r>
              <a:rPr dirty="0" sz="240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это</a:t>
            </a:r>
            <a:endParaRPr sz="2400">
              <a:latin typeface="Tahoma"/>
              <a:cs typeface="Tahoma"/>
            </a:endParaRPr>
          </a:p>
          <a:p>
            <a:pPr marL="546100">
              <a:lnSpc>
                <a:spcPct val="100000"/>
              </a:lnSpc>
              <a:spcBef>
                <a:spcPts val="1725"/>
              </a:spcBef>
            </a:pPr>
            <a:r>
              <a:rPr dirty="0" sz="2400">
                <a:latin typeface="Tahoma"/>
                <a:cs typeface="Tahoma"/>
              </a:rPr>
              <a:t>непосредственно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70">
                <a:latin typeface="Tahoma"/>
                <a:cs typeface="Tahoma"/>
              </a:rPr>
              <a:t>сам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каталог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товаров.</a:t>
            </a:r>
            <a:endParaRPr sz="2400">
              <a:latin typeface="Tahoma"/>
              <a:cs typeface="Tahoma"/>
            </a:endParaRPr>
          </a:p>
          <a:p>
            <a:pPr marL="546100" marR="408305" indent="-533400">
              <a:lnSpc>
                <a:spcPct val="160000"/>
              </a:lnSpc>
              <a:buFont typeface="MS PGothic"/>
              <a:buChar char="➔"/>
              <a:tabLst>
                <a:tab pos="546100" algn="l"/>
              </a:tabLst>
            </a:pPr>
            <a:r>
              <a:rPr dirty="0" sz="2400" spc="180">
                <a:latin typeface="Tahoma"/>
                <a:cs typeface="Tahoma"/>
              </a:rPr>
              <a:t>В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нем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есть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список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товаров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с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возможностью </a:t>
            </a:r>
            <a:r>
              <a:rPr dirty="0" sz="2400">
                <a:latin typeface="Tahoma"/>
                <a:cs typeface="Tahoma"/>
              </a:rPr>
              <a:t>подбирать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товары,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используя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фильтры,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25">
                <a:latin typeface="Tahoma"/>
                <a:cs typeface="Tahoma"/>
              </a:rPr>
              <a:t>с </a:t>
            </a:r>
            <a:r>
              <a:rPr dirty="0" sz="2400" spc="-10">
                <a:latin typeface="Tahoma"/>
                <a:cs typeface="Tahoma"/>
              </a:rPr>
              <a:t>пагинацией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195">
                <a:latin typeface="Tahoma"/>
                <a:cs typeface="Tahoma"/>
              </a:rPr>
              <a:t>—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переключением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между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страницами.</a:t>
            </a:r>
            <a:endParaRPr sz="2400">
              <a:latin typeface="Tahoma"/>
              <a:cs typeface="Tahoma"/>
            </a:endParaRPr>
          </a:p>
          <a:p>
            <a:pPr marL="546100" marR="5080" indent="-533400">
              <a:lnSpc>
                <a:spcPct val="160000"/>
              </a:lnSpc>
              <a:buFont typeface="MS PGothic"/>
              <a:buChar char="➔"/>
              <a:tabLst>
                <a:tab pos="546100" algn="l"/>
              </a:tabLst>
            </a:pPr>
            <a:r>
              <a:rPr dirty="0" sz="2400" spc="155">
                <a:latin typeface="Tahoma"/>
                <a:cs typeface="Tahoma"/>
              </a:rPr>
              <a:t>А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также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30">
                <a:latin typeface="Tahoma"/>
                <a:cs typeface="Tahoma"/>
              </a:rPr>
              <a:t>карточка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товара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с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детальной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информацией</a:t>
            </a:r>
            <a:r>
              <a:rPr dirty="0" sz="2400" spc="15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о </a:t>
            </a:r>
            <a:r>
              <a:rPr dirty="0" sz="2400">
                <a:latin typeface="Tahoma"/>
                <a:cs typeface="Tahoma"/>
              </a:rPr>
              <a:t>нем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возможностью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отправить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товар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корзину.</a:t>
            </a:r>
            <a:endParaRPr sz="2400">
              <a:latin typeface="Tahoma"/>
              <a:cs typeface="Tahoma"/>
            </a:endParaRPr>
          </a:p>
          <a:p>
            <a:pPr marL="546100" marR="163830" indent="-533400">
              <a:lnSpc>
                <a:spcPct val="160000"/>
              </a:lnSpc>
              <a:buFont typeface="MS PGothic"/>
              <a:buChar char="➔"/>
              <a:tabLst>
                <a:tab pos="546100" algn="l"/>
              </a:tabLst>
            </a:pPr>
            <a:r>
              <a:rPr dirty="0" sz="2400">
                <a:latin typeface="Tahoma"/>
                <a:cs typeface="Tahoma"/>
              </a:rPr>
              <a:t>Далее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195">
                <a:latin typeface="Tahoma"/>
                <a:cs typeface="Tahoma"/>
              </a:rPr>
              <a:t>—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70">
                <a:latin typeface="Tahoma"/>
                <a:cs typeface="Tahoma"/>
              </a:rPr>
              <a:t>сама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корзина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с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возможностью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добавлять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в </a:t>
            </a:r>
            <a:r>
              <a:rPr dirty="0" sz="2400">
                <a:latin typeface="Tahoma"/>
                <a:cs typeface="Tahoma"/>
              </a:rPr>
              <a:t>нее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товары,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удалять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их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изменять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количество.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Из </a:t>
            </a:r>
            <a:r>
              <a:rPr dirty="0" sz="2400">
                <a:latin typeface="Tahoma"/>
                <a:cs typeface="Tahoma"/>
              </a:rPr>
              <a:t>нее </a:t>
            </a:r>
            <a:r>
              <a:rPr dirty="0" sz="2400" spc="75">
                <a:latin typeface="Tahoma"/>
                <a:cs typeface="Tahoma"/>
              </a:rPr>
              <a:t>мы</a:t>
            </a:r>
            <a:r>
              <a:rPr dirty="0" sz="2400">
                <a:latin typeface="Tahoma"/>
                <a:cs typeface="Tahoma"/>
              </a:rPr>
              <a:t> можем перейти</a:t>
            </a:r>
            <a:r>
              <a:rPr dirty="0" sz="2400" spc="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 оформление </a:t>
            </a:r>
            <a:r>
              <a:rPr dirty="0" sz="2400" spc="-10">
                <a:latin typeface="Tahoma"/>
                <a:cs typeface="Tahoma"/>
              </a:rPr>
              <a:t>заказа.</a:t>
            </a:r>
            <a:endParaRPr sz="2400">
              <a:latin typeface="Tahoma"/>
              <a:cs typeface="Tahoma"/>
            </a:endParaRPr>
          </a:p>
          <a:p>
            <a:pPr marL="546100" marR="467995" indent="-533400">
              <a:lnSpc>
                <a:spcPct val="160000"/>
              </a:lnSpc>
              <a:buFont typeface="MS PGothic"/>
              <a:buChar char="➔"/>
              <a:tabLst>
                <a:tab pos="546100" algn="l"/>
              </a:tabLst>
            </a:pPr>
            <a:r>
              <a:rPr dirty="0" sz="2400" spc="50">
                <a:latin typeface="Tahoma"/>
                <a:cs typeface="Tahoma"/>
              </a:rPr>
              <a:t>Оформление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заказа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с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возможностью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выбрать </a:t>
            </a:r>
            <a:r>
              <a:rPr dirty="0" sz="2400">
                <a:latin typeface="Tahoma"/>
                <a:cs typeface="Tahoma"/>
              </a:rPr>
              <a:t>способы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доставки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оплаты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(пока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максимально </a:t>
            </a:r>
            <a:r>
              <a:rPr dirty="0" sz="2400">
                <a:latin typeface="Tahoma"/>
                <a:cs typeface="Tahoma"/>
              </a:rPr>
              <a:t>простом</a:t>
            </a:r>
            <a:r>
              <a:rPr dirty="0" sz="2400" spc="1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уровне).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1100" y="2993958"/>
            <a:ext cx="7827009" cy="2146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Bootstrap </a:t>
            </a:r>
            <a:r>
              <a:rPr dirty="0" sz="2400" spc="195">
                <a:latin typeface="Tahoma"/>
                <a:cs typeface="Tahoma"/>
              </a:rPr>
              <a:t>—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это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открытый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бесплатный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60">
                <a:latin typeface="Tahoma"/>
                <a:cs typeface="Tahoma"/>
              </a:rPr>
              <a:t>HTML,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254">
                <a:latin typeface="Tahoma"/>
                <a:cs typeface="Tahoma"/>
              </a:rPr>
              <a:t>CSS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и</a:t>
            </a:r>
            <a:endParaRPr sz="2400">
              <a:latin typeface="Tahoma"/>
              <a:cs typeface="Tahoma"/>
            </a:endParaRPr>
          </a:p>
          <a:p>
            <a:pPr marL="12700" marR="657225">
              <a:lnSpc>
                <a:spcPct val="160000"/>
              </a:lnSpc>
            </a:pPr>
            <a:r>
              <a:rPr dirty="0" sz="2400" spc="215">
                <a:latin typeface="Tahoma"/>
                <a:cs typeface="Tahoma"/>
              </a:rPr>
              <a:t>JS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фреймворк,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который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используется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веб- </a:t>
            </a:r>
            <a:r>
              <a:rPr dirty="0" sz="2400">
                <a:latin typeface="Tahoma"/>
                <a:cs typeface="Tahoma"/>
              </a:rPr>
              <a:t>разработчиками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для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быстрой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вёрстки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адаптивных </a:t>
            </a:r>
            <a:r>
              <a:rPr dirty="0" sz="2400">
                <a:latin typeface="Tahoma"/>
                <a:cs typeface="Tahoma"/>
              </a:rPr>
              <a:t>дизайнов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сайтов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веб-приложений.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252" y="3389554"/>
            <a:ext cx="5504180" cy="21107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pc="55" b="0">
                <a:solidFill>
                  <a:srgbClr val="FFFFFF"/>
                </a:solidFill>
                <a:latin typeface="Tahoma"/>
                <a:cs typeface="Tahoma"/>
              </a:rPr>
              <a:t>Артефакты</a:t>
            </a:r>
            <a:r>
              <a:rPr dirty="0" spc="-19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pc="100" b="0">
                <a:solidFill>
                  <a:srgbClr val="FFFFFF"/>
                </a:solidFill>
                <a:latin typeface="Tahoma"/>
                <a:cs typeface="Tahoma"/>
              </a:rPr>
              <a:t>для </a:t>
            </a:r>
            <a:r>
              <a:rPr dirty="0" spc="-10" b="0">
                <a:solidFill>
                  <a:srgbClr val="FFFFFF"/>
                </a:solidFill>
                <a:latin typeface="Tahoma"/>
                <a:cs typeface="Tahoma"/>
              </a:rPr>
              <a:t>старта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058" y="3961056"/>
            <a:ext cx="6325944" cy="63259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193" y="271065"/>
            <a:ext cx="1950720" cy="976149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34900" y="2993958"/>
            <a:ext cx="7639684" cy="2324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ahoma"/>
                <a:cs typeface="Tahoma"/>
              </a:rPr>
              <a:t>Для</a:t>
            </a:r>
            <a:r>
              <a:rPr dirty="0" sz="2400" spc="-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начала</a:t>
            </a:r>
            <a:r>
              <a:rPr dirty="0" sz="2400" spc="-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работы</a:t>
            </a:r>
            <a:r>
              <a:rPr dirty="0" sz="2400" spc="-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у</a:t>
            </a:r>
            <a:r>
              <a:rPr dirty="0" sz="2400" spc="-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нас</a:t>
            </a:r>
            <a:r>
              <a:rPr dirty="0" sz="2400" spc="-10">
                <a:latin typeface="Tahoma"/>
                <a:cs typeface="Tahoma"/>
              </a:rPr>
              <a:t> есть:</a:t>
            </a:r>
            <a:endParaRPr sz="2400">
              <a:latin typeface="Tahoma"/>
              <a:cs typeface="Tahoma"/>
            </a:endParaRPr>
          </a:p>
          <a:p>
            <a:pPr marL="546100" marR="5080" indent="-533400">
              <a:lnSpc>
                <a:spcPct val="160000"/>
              </a:lnSpc>
              <a:spcBef>
                <a:spcPts val="1400"/>
              </a:spcBef>
              <a:buFont typeface="MS PGothic"/>
              <a:buChar char="➔"/>
              <a:tabLst>
                <a:tab pos="546100" algn="l"/>
              </a:tabLst>
            </a:pPr>
            <a:r>
              <a:rPr dirty="0" sz="2400">
                <a:latin typeface="Tahoma"/>
                <a:cs typeface="Tahoma"/>
              </a:rPr>
              <a:t>Небольшой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эскиз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того,</a:t>
            </a:r>
            <a:r>
              <a:rPr dirty="0" sz="2400" spc="-60">
                <a:latin typeface="Tahoma"/>
                <a:cs typeface="Tahoma"/>
              </a:rPr>
              <a:t> как </a:t>
            </a:r>
            <a:r>
              <a:rPr dirty="0" sz="2400">
                <a:latin typeface="Tahoma"/>
                <a:cs typeface="Tahoma"/>
              </a:rPr>
              <a:t>должны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располагаться </a:t>
            </a:r>
            <a:r>
              <a:rPr dirty="0" sz="2400" spc="-20">
                <a:latin typeface="Tahoma"/>
                <a:cs typeface="Tahoma"/>
              </a:rPr>
              <a:t>блоки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странице.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50">
                <a:latin typeface="Tahoma"/>
                <a:cs typeface="Tahoma"/>
              </a:rPr>
              <a:t>Без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излишней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детализации.</a:t>
            </a:r>
            <a:endParaRPr sz="2400">
              <a:latin typeface="Tahoma"/>
              <a:cs typeface="Tahoma"/>
            </a:endParaRPr>
          </a:p>
          <a:p>
            <a:pPr marL="545465" indent="-532765">
              <a:lnSpc>
                <a:spcPct val="100000"/>
              </a:lnSpc>
              <a:spcBef>
                <a:spcPts val="1725"/>
              </a:spcBef>
              <a:buFont typeface="MS PGothic"/>
              <a:buChar char="➔"/>
              <a:tabLst>
                <a:tab pos="545465" algn="l"/>
              </a:tabLst>
            </a:pPr>
            <a:r>
              <a:rPr dirty="0" sz="2400" spc="-10">
                <a:latin typeface="Tahoma"/>
                <a:cs typeface="Tahoma"/>
              </a:rPr>
              <a:t>Краткое</a:t>
            </a:r>
            <a:r>
              <a:rPr dirty="0" sz="2400" spc="-1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техническое</a:t>
            </a:r>
            <a:r>
              <a:rPr dirty="0" sz="2400" spc="-14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задание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6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0286999" y="0"/>
                </a:lnTo>
                <a:lnTo>
                  <a:pt x="10286999" y="10286999"/>
                </a:lnTo>
                <a:close/>
              </a:path>
            </a:pathLst>
          </a:custGeom>
          <a:solidFill>
            <a:srgbClr val="C91C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239" y="1835022"/>
            <a:ext cx="1720214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-25">
                <a:solidFill>
                  <a:srgbClr val="FFFFFF"/>
                </a:solidFill>
              </a:rPr>
              <a:t>08</a:t>
            </a:r>
            <a:endParaRPr sz="120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058" y="3961056"/>
            <a:ext cx="6325944" cy="6325943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30251" y="3581654"/>
            <a:ext cx="5026025" cy="3152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z="6000" spc="-10">
                <a:solidFill>
                  <a:srgbClr val="FFFFFF"/>
                </a:solidFill>
                <a:latin typeface="Tahoma"/>
                <a:cs typeface="Tahoma"/>
              </a:rPr>
              <a:t>Установка </a:t>
            </a:r>
            <a:r>
              <a:rPr dirty="0" sz="6000">
                <a:solidFill>
                  <a:srgbClr val="FFFFFF"/>
                </a:solidFill>
                <a:latin typeface="Tahoma"/>
                <a:cs typeface="Tahoma"/>
              </a:rPr>
              <a:t>проекта</a:t>
            </a:r>
            <a:r>
              <a:rPr dirty="0" sz="6000" spc="-4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 spc="-10">
                <a:solidFill>
                  <a:srgbClr val="FFFFFF"/>
                </a:solidFill>
                <a:latin typeface="Tahoma"/>
                <a:cs typeface="Tahoma"/>
              </a:rPr>
              <a:t>через vue-</a:t>
            </a:r>
            <a:r>
              <a:rPr dirty="0" sz="6000" spc="-25">
                <a:solidFill>
                  <a:srgbClr val="FFFFFF"/>
                </a:solidFill>
                <a:latin typeface="Tahoma"/>
                <a:cs typeface="Tahoma"/>
              </a:rPr>
              <a:t>cli</a:t>
            </a:r>
            <a:endParaRPr sz="6000">
              <a:latin typeface="Tahoma"/>
              <a:cs typeface="Tahom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193" y="271065"/>
            <a:ext cx="1950720" cy="976149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934216"/>
            <a:ext cx="10287000" cy="6353175"/>
            <a:chOff x="0" y="3934216"/>
            <a:chExt cx="10287000" cy="63531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53263"/>
              <a:ext cx="10287000" cy="323373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371" y="3934216"/>
              <a:ext cx="10082300" cy="46292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42937" y="4268463"/>
              <a:ext cx="8990330" cy="3537585"/>
            </a:xfrm>
            <a:custGeom>
              <a:avLst/>
              <a:gdLst/>
              <a:ahLst/>
              <a:cxnLst/>
              <a:rect l="l" t="t" r="r" b="b"/>
              <a:pathLst>
                <a:path w="8990330" h="3537584">
                  <a:moveTo>
                    <a:pt x="8813851" y="3536999"/>
                  </a:moveTo>
                  <a:lnTo>
                    <a:pt x="176248" y="3536999"/>
                  </a:lnTo>
                  <a:lnTo>
                    <a:pt x="129394" y="3530704"/>
                  </a:lnTo>
                  <a:lnTo>
                    <a:pt x="87292" y="3512936"/>
                  </a:lnTo>
                  <a:lnTo>
                    <a:pt x="51622" y="3485378"/>
                  </a:lnTo>
                  <a:lnTo>
                    <a:pt x="24063" y="3449707"/>
                  </a:lnTo>
                  <a:lnTo>
                    <a:pt x="6295" y="3407605"/>
                  </a:lnTo>
                  <a:lnTo>
                    <a:pt x="0" y="3360751"/>
                  </a:lnTo>
                  <a:lnTo>
                    <a:pt x="0" y="176248"/>
                  </a:lnTo>
                  <a:lnTo>
                    <a:pt x="6295" y="129394"/>
                  </a:lnTo>
                  <a:lnTo>
                    <a:pt x="24063" y="87292"/>
                  </a:lnTo>
                  <a:lnTo>
                    <a:pt x="51622" y="51621"/>
                  </a:lnTo>
                  <a:lnTo>
                    <a:pt x="87292" y="24063"/>
                  </a:lnTo>
                  <a:lnTo>
                    <a:pt x="129394" y="6295"/>
                  </a:lnTo>
                  <a:lnTo>
                    <a:pt x="176248" y="0"/>
                  </a:lnTo>
                  <a:lnTo>
                    <a:pt x="8813851" y="0"/>
                  </a:lnTo>
                  <a:lnTo>
                    <a:pt x="8881298" y="13416"/>
                  </a:lnTo>
                  <a:lnTo>
                    <a:pt x="8938477" y="51621"/>
                  </a:lnTo>
                  <a:lnTo>
                    <a:pt x="8976683" y="108801"/>
                  </a:lnTo>
                  <a:lnTo>
                    <a:pt x="8990099" y="176248"/>
                  </a:lnTo>
                  <a:lnTo>
                    <a:pt x="8990099" y="3360751"/>
                  </a:lnTo>
                  <a:lnTo>
                    <a:pt x="8983803" y="3407605"/>
                  </a:lnTo>
                  <a:lnTo>
                    <a:pt x="8966036" y="3449707"/>
                  </a:lnTo>
                  <a:lnTo>
                    <a:pt x="8938477" y="3485378"/>
                  </a:lnTo>
                  <a:lnTo>
                    <a:pt x="8902807" y="3512936"/>
                  </a:lnTo>
                  <a:lnTo>
                    <a:pt x="8860705" y="3530704"/>
                  </a:lnTo>
                  <a:lnTo>
                    <a:pt x="8813851" y="3536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2066" y="1711573"/>
            <a:ext cx="344868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91C4B"/>
                </a:solidFill>
              </a:rPr>
              <a:t>Об</a:t>
            </a:r>
            <a:r>
              <a:rPr dirty="0" spc="-15">
                <a:solidFill>
                  <a:srgbClr val="C91C4B"/>
                </a:solidFill>
              </a:rPr>
              <a:t> </a:t>
            </a:r>
            <a:r>
              <a:rPr dirty="0" spc="-10">
                <a:solidFill>
                  <a:srgbClr val="C91C4B"/>
                </a:solidFill>
              </a:rPr>
              <a:t>уроке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610" y="370552"/>
            <a:ext cx="1660281" cy="72603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983172" y="4672294"/>
            <a:ext cx="7375525" cy="866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180">
                <a:latin typeface="Tahoma"/>
                <a:cs typeface="Tahoma"/>
              </a:rPr>
              <a:t>В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этом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уроке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мы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займемся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настройкой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окружения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и </a:t>
            </a:r>
            <a:r>
              <a:rPr dirty="0" sz="2400">
                <a:latin typeface="Tahoma"/>
                <a:cs typeface="Tahoma"/>
              </a:rPr>
              <a:t>созданием</a:t>
            </a:r>
            <a:r>
              <a:rPr dirty="0" sz="2400" spc="3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структуры</a:t>
            </a:r>
            <a:r>
              <a:rPr dirty="0" sz="2400" spc="3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проекта.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252" y="3389554"/>
            <a:ext cx="6612255" cy="21107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pc="-80" b="0">
                <a:solidFill>
                  <a:srgbClr val="FFFFFF"/>
                </a:solidFill>
                <a:latin typeface="Tahoma"/>
                <a:cs typeface="Tahoma"/>
              </a:rPr>
              <a:t>Краткий</a:t>
            </a:r>
            <a:r>
              <a:rPr dirty="0" spc="-26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b="0">
                <a:solidFill>
                  <a:srgbClr val="FFFFFF"/>
                </a:solidFill>
                <a:latin typeface="Tahoma"/>
                <a:cs typeface="Tahoma"/>
              </a:rPr>
              <a:t>обзор</a:t>
            </a:r>
            <a:r>
              <a:rPr dirty="0" spc="-25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pc="65" b="0">
                <a:solidFill>
                  <a:srgbClr val="FFFFFF"/>
                </a:solidFill>
                <a:latin typeface="Tahoma"/>
                <a:cs typeface="Tahoma"/>
              </a:rPr>
              <a:t>Vue </a:t>
            </a:r>
            <a:r>
              <a:rPr dirty="0" spc="114" b="0">
                <a:solidFill>
                  <a:srgbClr val="FFFFFF"/>
                </a:solidFill>
                <a:latin typeface="Tahoma"/>
                <a:cs typeface="Tahoma"/>
              </a:rPr>
              <a:t>CLI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058" y="3961056"/>
            <a:ext cx="6325944" cy="63259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193" y="271065"/>
            <a:ext cx="1950720" cy="976149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066" y="1711573"/>
            <a:ext cx="8012430" cy="45999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Что</a:t>
            </a:r>
            <a:r>
              <a:rPr dirty="0" spc="-105"/>
              <a:t> </a:t>
            </a:r>
            <a:r>
              <a:rPr dirty="0"/>
              <a:t>такое</a:t>
            </a:r>
            <a:r>
              <a:rPr dirty="0" spc="-105"/>
              <a:t> </a:t>
            </a:r>
            <a:r>
              <a:rPr dirty="0" spc="-25"/>
              <a:t>CLI</a:t>
            </a:r>
          </a:p>
          <a:p>
            <a:pPr marL="321310" marR="5080">
              <a:lnSpc>
                <a:spcPct val="160000"/>
              </a:lnSpc>
              <a:spcBef>
                <a:spcPts val="1170"/>
              </a:spcBef>
            </a:pPr>
            <a:r>
              <a:rPr dirty="0" sz="2400">
                <a:solidFill>
                  <a:srgbClr val="000000"/>
                </a:solidFill>
              </a:rPr>
              <a:t>CLI</a:t>
            </a:r>
            <a:r>
              <a:rPr dirty="0" sz="2400" spc="-50">
                <a:solidFill>
                  <a:srgbClr val="000000"/>
                </a:solidFill>
              </a:rPr>
              <a:t> </a:t>
            </a:r>
            <a:r>
              <a:rPr dirty="0" sz="2400">
                <a:solidFill>
                  <a:srgbClr val="000000"/>
                </a:solidFill>
              </a:rPr>
              <a:t>-</a:t>
            </a:r>
            <a:r>
              <a:rPr dirty="0" sz="2400" spc="-45">
                <a:solidFill>
                  <a:srgbClr val="000000"/>
                </a:solidFill>
              </a:rPr>
              <a:t> </a:t>
            </a:r>
            <a:r>
              <a:rPr dirty="0" sz="2400">
                <a:solidFill>
                  <a:srgbClr val="000000"/>
                </a:solidFill>
              </a:rPr>
              <a:t>Интерфейс</a:t>
            </a:r>
            <a:r>
              <a:rPr dirty="0" sz="2400" spc="-50">
                <a:solidFill>
                  <a:srgbClr val="000000"/>
                </a:solidFill>
              </a:rPr>
              <a:t> </a:t>
            </a:r>
            <a:r>
              <a:rPr dirty="0" sz="2400" spc="-10">
                <a:solidFill>
                  <a:srgbClr val="000000"/>
                </a:solidFill>
              </a:rPr>
              <a:t>командной</a:t>
            </a:r>
            <a:r>
              <a:rPr dirty="0" sz="2400" spc="-45">
                <a:solidFill>
                  <a:srgbClr val="000000"/>
                </a:solidFill>
              </a:rPr>
              <a:t> </a:t>
            </a:r>
            <a:r>
              <a:rPr dirty="0" sz="2400">
                <a:solidFill>
                  <a:srgbClr val="000000"/>
                </a:solidFill>
              </a:rPr>
              <a:t>строки</a:t>
            </a:r>
            <a:r>
              <a:rPr dirty="0" sz="2400" spc="-10">
                <a:solidFill>
                  <a:srgbClr val="000000"/>
                </a:solidFill>
              </a:rPr>
              <a:t> </a:t>
            </a:r>
            <a:r>
              <a:rPr dirty="0" sz="2400" spc="195" b="0">
                <a:solidFill>
                  <a:srgbClr val="000000"/>
                </a:solidFill>
                <a:latin typeface="Tahoma"/>
                <a:cs typeface="Tahoma"/>
              </a:rPr>
              <a:t>—</a:t>
            </a:r>
            <a:r>
              <a:rPr dirty="0" sz="2400" spc="-13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spc="-10" b="0">
                <a:solidFill>
                  <a:srgbClr val="000000"/>
                </a:solidFill>
                <a:latin typeface="Tahoma"/>
                <a:cs typeface="Tahoma"/>
              </a:rPr>
              <a:t>способ </a:t>
            </a: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взаимодействия</a:t>
            </a:r>
            <a:r>
              <a:rPr dirty="0" sz="2400" spc="-1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между</a:t>
            </a:r>
            <a:r>
              <a:rPr dirty="0" sz="2400" spc="-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человеком</a:t>
            </a:r>
            <a:r>
              <a:rPr dirty="0" sz="2400" spc="-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и</a:t>
            </a:r>
            <a:r>
              <a:rPr dirty="0" sz="2400" spc="-10" b="0">
                <a:solidFill>
                  <a:srgbClr val="000000"/>
                </a:solidFill>
                <a:latin typeface="Tahoma"/>
                <a:cs typeface="Tahoma"/>
              </a:rPr>
              <a:t> компьютером </a:t>
            </a: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путём</a:t>
            </a:r>
            <a:r>
              <a:rPr dirty="0" sz="2400" spc="-10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spc="-25" b="0">
                <a:solidFill>
                  <a:srgbClr val="000000"/>
                </a:solidFill>
                <a:latin typeface="Tahoma"/>
                <a:cs typeface="Tahoma"/>
              </a:rPr>
              <a:t>отправки</a:t>
            </a:r>
            <a:r>
              <a:rPr dirty="0" sz="2400" spc="-10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spc="-10" b="0">
                <a:solidFill>
                  <a:srgbClr val="000000"/>
                </a:solidFill>
                <a:latin typeface="Tahoma"/>
                <a:cs typeface="Tahoma"/>
              </a:rPr>
              <a:t>компьютеру</a:t>
            </a:r>
            <a:r>
              <a:rPr dirty="0" sz="2400" spc="-9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команд,</a:t>
            </a:r>
            <a:r>
              <a:rPr dirty="0" sz="2400" spc="-10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spc="-10" b="0">
                <a:solidFill>
                  <a:srgbClr val="000000"/>
                </a:solidFill>
                <a:latin typeface="Tahoma"/>
                <a:cs typeface="Tahoma"/>
              </a:rPr>
              <a:t>представляющих </a:t>
            </a: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собой</a:t>
            </a:r>
            <a:r>
              <a:rPr dirty="0" sz="2400" spc="8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последовательность</a:t>
            </a:r>
            <a:r>
              <a:rPr dirty="0" sz="2400" spc="9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символов.</a:t>
            </a:r>
            <a:r>
              <a:rPr dirty="0" sz="2400" spc="9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spc="-10" b="0">
                <a:solidFill>
                  <a:srgbClr val="000000"/>
                </a:solidFill>
                <a:latin typeface="Tahoma"/>
                <a:cs typeface="Tahoma"/>
              </a:rPr>
              <a:t>Команды </a:t>
            </a:r>
            <a:r>
              <a:rPr dirty="0" sz="2400" spc="-20" b="0">
                <a:solidFill>
                  <a:srgbClr val="000000"/>
                </a:solidFill>
                <a:latin typeface="Tahoma"/>
                <a:cs typeface="Tahoma"/>
              </a:rPr>
              <a:t>интерпретируются</a:t>
            </a: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spc="75" b="0">
                <a:solidFill>
                  <a:srgbClr val="000000"/>
                </a:solidFill>
                <a:latin typeface="Tahoma"/>
                <a:cs typeface="Tahoma"/>
              </a:rPr>
              <a:t>с</a:t>
            </a: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 помощью</a:t>
            </a:r>
            <a:r>
              <a:rPr dirty="0" sz="2400" spc="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spc="-10" b="0">
                <a:solidFill>
                  <a:srgbClr val="000000"/>
                </a:solidFill>
                <a:latin typeface="Tahoma"/>
                <a:cs typeface="Tahoma"/>
              </a:rPr>
              <a:t>специального интерпретатора,</a:t>
            </a:r>
            <a:r>
              <a:rPr dirty="0" sz="2400" spc="-9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называемого</a:t>
            </a:r>
            <a:r>
              <a:rPr dirty="0" sz="2400" spc="-9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spc="-10" b="0">
                <a:solidFill>
                  <a:srgbClr val="000000"/>
                </a:solidFill>
                <a:latin typeface="Tahoma"/>
                <a:cs typeface="Tahoma"/>
              </a:rPr>
              <a:t>оболочкой.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2"/>
            <a:ext cx="1660281" cy="7260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641" y="1629923"/>
            <a:ext cx="680212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91C4B"/>
                </a:solidFill>
              </a:rPr>
              <a:t>Предыстория</a:t>
            </a:r>
            <a:r>
              <a:rPr dirty="0" spc="-409">
                <a:solidFill>
                  <a:srgbClr val="C91C4B"/>
                </a:solidFill>
              </a:rPr>
              <a:t> </a:t>
            </a:r>
            <a:r>
              <a:rPr dirty="0" spc="-25">
                <a:solidFill>
                  <a:srgbClr val="C91C4B"/>
                </a:solidFill>
              </a:rPr>
              <a:t>Vue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1" cy="72603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21650" y="3317668"/>
            <a:ext cx="8970645" cy="65252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11809">
              <a:lnSpc>
                <a:spcPct val="114999"/>
              </a:lnSpc>
              <a:spcBef>
                <a:spcPts val="100"/>
              </a:spcBef>
            </a:pP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Начиная</a:t>
            </a:r>
            <a:r>
              <a:rPr dirty="0" sz="2400" spc="-8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75">
                <a:solidFill>
                  <a:srgbClr val="202122"/>
                </a:solidFill>
                <a:latin typeface="Tahoma"/>
                <a:cs typeface="Tahoma"/>
              </a:rPr>
              <a:t>с</a:t>
            </a:r>
            <a:r>
              <a:rPr dirty="0" sz="2400" spc="-8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версии</a:t>
            </a:r>
            <a:r>
              <a:rPr dirty="0" sz="2400" spc="-8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2.0</a:t>
            </a:r>
            <a:r>
              <a:rPr dirty="0" sz="2400" spc="-8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он</a:t>
            </a:r>
            <a:r>
              <a:rPr dirty="0" sz="2400" spc="-8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202122"/>
                </a:solidFill>
                <a:latin typeface="Tahoma"/>
                <a:cs typeface="Tahoma"/>
              </a:rPr>
              <a:t>поддерживает</a:t>
            </a:r>
            <a:r>
              <a:rPr dirty="0" sz="2400" spc="-8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-45">
                <a:solidFill>
                  <a:srgbClr val="202122"/>
                </a:solidFill>
                <a:latin typeface="Tahoma"/>
                <a:cs typeface="Tahoma"/>
              </a:rPr>
              <a:t>также</a:t>
            </a:r>
            <a:r>
              <a:rPr dirty="0" sz="2400" spc="-8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рендеринг</a:t>
            </a:r>
            <a:r>
              <a:rPr dirty="0" sz="2400" spc="-8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-25">
                <a:solidFill>
                  <a:srgbClr val="202122"/>
                </a:solidFill>
                <a:latin typeface="Tahoma"/>
                <a:cs typeface="Tahoma"/>
              </a:rPr>
              <a:t>на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стороне</a:t>
            </a:r>
            <a:r>
              <a:rPr dirty="0" sz="2400" spc="-1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сервера,</a:t>
            </a:r>
            <a:r>
              <a:rPr dirty="0" sz="2400" spc="-1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он</a:t>
            </a:r>
            <a:r>
              <a:rPr dirty="0" sz="2400" spc="-1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же</a:t>
            </a:r>
            <a:r>
              <a:rPr dirty="0" sz="2400" spc="-1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245">
                <a:solidFill>
                  <a:srgbClr val="202122"/>
                </a:solidFill>
                <a:latin typeface="Tahoma"/>
                <a:cs typeface="Tahoma"/>
              </a:rPr>
              <a:t>SSR</a:t>
            </a:r>
            <a:r>
              <a:rPr dirty="0" sz="2400" spc="-1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(Server-Side</a:t>
            </a:r>
            <a:r>
              <a:rPr dirty="0" sz="2400" spc="-10">
                <a:solidFill>
                  <a:srgbClr val="202122"/>
                </a:solidFill>
                <a:latin typeface="Tahoma"/>
                <a:cs typeface="Tahoma"/>
              </a:rPr>
              <a:t> Rendering).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18</a:t>
            </a:r>
            <a:r>
              <a:rPr dirty="0" sz="2400" spc="-4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сентября</a:t>
            </a:r>
            <a:r>
              <a:rPr dirty="0" sz="2400" spc="-4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2020</a:t>
            </a:r>
            <a:r>
              <a:rPr dirty="0" sz="2400" spc="-4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года</a:t>
            </a:r>
            <a:r>
              <a:rPr dirty="0" sz="2400" spc="-4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50">
                <a:solidFill>
                  <a:srgbClr val="202122"/>
                </a:solidFill>
                <a:latin typeface="Tahoma"/>
                <a:cs typeface="Tahoma"/>
              </a:rPr>
              <a:t>была</a:t>
            </a:r>
            <a:r>
              <a:rPr dirty="0" sz="2400" spc="-4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выпущена</a:t>
            </a:r>
            <a:r>
              <a:rPr dirty="0" sz="2400" spc="-4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версия</a:t>
            </a:r>
            <a:r>
              <a:rPr dirty="0" sz="2400" spc="-4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Vue.js</a:t>
            </a:r>
            <a:r>
              <a:rPr dirty="0" sz="2400" spc="-4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202122"/>
                </a:solidFill>
                <a:latin typeface="Tahoma"/>
                <a:cs typeface="Tahoma"/>
              </a:rPr>
              <a:t>3.0.0</a:t>
            </a:r>
            <a:endParaRPr sz="2400">
              <a:latin typeface="Tahoma"/>
              <a:cs typeface="Tahoma"/>
            </a:endParaRPr>
          </a:p>
          <a:p>
            <a:pPr marL="12700" marR="363220">
              <a:lnSpc>
                <a:spcPct val="114999"/>
              </a:lnSpc>
            </a:pP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«One</a:t>
            </a:r>
            <a:r>
              <a:rPr dirty="0" sz="2400" spc="-6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50">
                <a:solidFill>
                  <a:srgbClr val="202122"/>
                </a:solidFill>
                <a:latin typeface="Tahoma"/>
                <a:cs typeface="Tahoma"/>
              </a:rPr>
              <a:t>Piece»,</a:t>
            </a:r>
            <a:r>
              <a:rPr dirty="0" sz="2400" spc="-6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по</a:t>
            </a:r>
            <a:r>
              <a:rPr dirty="0" sz="2400" spc="-6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50">
                <a:solidFill>
                  <a:srgbClr val="202122"/>
                </a:solidFill>
                <a:latin typeface="Tahoma"/>
                <a:cs typeface="Tahoma"/>
              </a:rPr>
              <a:t>словам</a:t>
            </a:r>
            <a:r>
              <a:rPr dirty="0" sz="2400" spc="-6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202122"/>
                </a:solidFill>
                <a:latin typeface="Tahoma"/>
                <a:cs typeface="Tahoma"/>
              </a:rPr>
              <a:t>разработчиков</a:t>
            </a:r>
            <a:r>
              <a:rPr dirty="0" sz="2400" spc="-6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202122"/>
                </a:solidFill>
                <a:latin typeface="Tahoma"/>
                <a:cs typeface="Tahoma"/>
              </a:rPr>
              <a:t>«обеспечивает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улучшенную</a:t>
            </a:r>
            <a:r>
              <a:rPr dirty="0" sz="2400" spc="-10">
                <a:solidFill>
                  <a:srgbClr val="202122"/>
                </a:solidFill>
                <a:latin typeface="Tahoma"/>
                <a:cs typeface="Tahoma"/>
              </a:rPr>
              <a:t> производительность,</a:t>
            </a:r>
            <a:r>
              <a:rPr dirty="0" sz="2400" spc="-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меньший</a:t>
            </a:r>
            <a:r>
              <a:rPr dirty="0" sz="2400" spc="-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размер</a:t>
            </a:r>
            <a:r>
              <a:rPr dirty="0" sz="2400" spc="-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202122"/>
                </a:solidFill>
                <a:latin typeface="Tahoma"/>
                <a:cs typeface="Tahoma"/>
              </a:rPr>
              <a:t>пакетов,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лучшую</a:t>
            </a:r>
            <a:r>
              <a:rPr dirty="0" sz="2400" spc="-6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-20">
                <a:solidFill>
                  <a:srgbClr val="202122"/>
                </a:solidFill>
                <a:latin typeface="Tahoma"/>
                <a:cs typeface="Tahoma"/>
              </a:rPr>
              <a:t>интеграцию</a:t>
            </a:r>
            <a:r>
              <a:rPr dirty="0" sz="2400" spc="-5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75">
                <a:solidFill>
                  <a:srgbClr val="202122"/>
                </a:solidFill>
                <a:latin typeface="Tahoma"/>
                <a:cs typeface="Tahoma"/>
              </a:rPr>
              <a:t>с</a:t>
            </a:r>
            <a:r>
              <a:rPr dirty="0" sz="2400" spc="-5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TypeScript,</a:t>
            </a:r>
            <a:r>
              <a:rPr dirty="0" sz="2400" spc="-5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новые</a:t>
            </a:r>
            <a:r>
              <a:rPr dirty="0" sz="2400" spc="-5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55">
                <a:solidFill>
                  <a:srgbClr val="202122"/>
                </a:solidFill>
                <a:latin typeface="Tahoma"/>
                <a:cs typeface="Tahoma"/>
              </a:rPr>
              <a:t>API</a:t>
            </a:r>
            <a:r>
              <a:rPr dirty="0" sz="2400" spc="-5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для</a:t>
            </a:r>
            <a:r>
              <a:rPr dirty="0" sz="2400" spc="-5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202122"/>
                </a:solidFill>
                <a:latin typeface="Tahoma"/>
                <a:cs typeface="Tahoma"/>
              </a:rPr>
              <a:t>решения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крупномасштабных</a:t>
            </a:r>
            <a:r>
              <a:rPr dirty="0" sz="2400" spc="-3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задач</a:t>
            </a:r>
            <a:r>
              <a:rPr dirty="0" sz="2400" spc="-2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и</a:t>
            </a:r>
            <a:r>
              <a:rPr dirty="0" sz="2400" spc="-25">
                <a:solidFill>
                  <a:srgbClr val="202122"/>
                </a:solidFill>
                <a:latin typeface="Tahoma"/>
                <a:cs typeface="Tahoma"/>
              </a:rPr>
              <a:t> прочную</a:t>
            </a:r>
            <a:r>
              <a:rPr dirty="0" sz="2400" spc="-3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основу</a:t>
            </a:r>
            <a:r>
              <a:rPr dirty="0" sz="2400" spc="-2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для</a:t>
            </a:r>
            <a:r>
              <a:rPr dirty="0" sz="2400" spc="-2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202122"/>
                </a:solidFill>
                <a:latin typeface="Tahoma"/>
                <a:cs typeface="Tahoma"/>
              </a:rPr>
              <a:t>будущих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итераций</a:t>
            </a:r>
            <a:r>
              <a:rPr dirty="0" sz="2400" spc="-2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фреймворка</a:t>
            </a:r>
            <a:r>
              <a:rPr dirty="0" sz="2400" spc="-2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в</a:t>
            </a:r>
            <a:r>
              <a:rPr dirty="0" sz="2400" spc="-2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202122"/>
                </a:solidFill>
                <a:latin typeface="Tahoma"/>
                <a:cs typeface="Tahoma"/>
              </a:rPr>
              <a:t>долгосрочной</a:t>
            </a:r>
            <a:r>
              <a:rPr dirty="0" sz="2400" spc="-2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202122"/>
                </a:solidFill>
                <a:latin typeface="Tahoma"/>
                <a:cs typeface="Tahoma"/>
              </a:rPr>
              <a:t>перспективе».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  <a:spcBef>
                <a:spcPts val="500"/>
              </a:spcBef>
            </a:pP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Релиз</a:t>
            </a:r>
            <a:r>
              <a:rPr dirty="0" sz="2400" spc="-3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3.0</a:t>
            </a:r>
            <a:r>
              <a:rPr dirty="0" sz="2400" spc="-3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вобрал</a:t>
            </a:r>
            <a:r>
              <a:rPr dirty="0" sz="2400" spc="-3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в</a:t>
            </a:r>
            <a:r>
              <a:rPr dirty="0" sz="2400" spc="-3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себя</a:t>
            </a:r>
            <a:r>
              <a:rPr dirty="0" sz="2400" spc="-3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более</a:t>
            </a:r>
            <a:r>
              <a:rPr dirty="0" sz="2400" spc="-3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2</a:t>
            </a:r>
            <a:r>
              <a:rPr dirty="0" sz="2400" spc="-3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лет</a:t>
            </a:r>
            <a:r>
              <a:rPr dirty="0" sz="2400" spc="-3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усилий</a:t>
            </a:r>
            <a:r>
              <a:rPr dirty="0" sz="2400" spc="-3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по</a:t>
            </a:r>
            <a:r>
              <a:rPr dirty="0" sz="2400" spc="-3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202122"/>
                </a:solidFill>
                <a:latin typeface="Tahoma"/>
                <a:cs typeface="Tahoma"/>
              </a:rPr>
              <a:t>разработке, включая</a:t>
            </a:r>
            <a:r>
              <a:rPr dirty="0" sz="2400" spc="-2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более</a:t>
            </a:r>
            <a:r>
              <a:rPr dirty="0" sz="2400" spc="-2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30</a:t>
            </a:r>
            <a:r>
              <a:rPr dirty="0" sz="2400" spc="-1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165">
                <a:solidFill>
                  <a:srgbClr val="202122"/>
                </a:solidFill>
                <a:latin typeface="Tahoma"/>
                <a:cs typeface="Tahoma"/>
              </a:rPr>
              <a:t>RFC,</a:t>
            </a:r>
            <a:r>
              <a:rPr dirty="0" sz="2400" spc="-2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более</a:t>
            </a:r>
            <a:r>
              <a:rPr dirty="0" sz="2400" spc="-2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2600</a:t>
            </a:r>
            <a:r>
              <a:rPr dirty="0" sz="2400" spc="-1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коммитов,</a:t>
            </a:r>
            <a:r>
              <a:rPr dirty="0" sz="2400" spc="-2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628</a:t>
            </a:r>
            <a:r>
              <a:rPr dirty="0" sz="2400" spc="-2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запросов</a:t>
            </a:r>
            <a:r>
              <a:rPr dirty="0" sz="2400" spc="-1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-25">
                <a:solidFill>
                  <a:srgbClr val="202122"/>
                </a:solidFill>
                <a:latin typeface="Tahoma"/>
                <a:cs typeface="Tahoma"/>
              </a:rPr>
              <a:t>от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99</a:t>
            </a:r>
            <a:r>
              <a:rPr dirty="0" sz="2400" spc="-7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202122"/>
                </a:solidFill>
                <a:latin typeface="Tahoma"/>
                <a:cs typeface="Tahoma"/>
              </a:rPr>
              <a:t>разработчиков,</a:t>
            </a:r>
            <a:r>
              <a:rPr dirty="0" sz="2400" spc="-7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плюс</a:t>
            </a:r>
            <a:r>
              <a:rPr dirty="0" sz="2400" spc="-7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огромный</a:t>
            </a:r>
            <a:r>
              <a:rPr dirty="0" sz="2400" spc="-7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50">
                <a:solidFill>
                  <a:srgbClr val="202122"/>
                </a:solidFill>
                <a:latin typeface="Tahoma"/>
                <a:cs typeface="Tahoma"/>
              </a:rPr>
              <a:t>объём</a:t>
            </a:r>
            <a:r>
              <a:rPr dirty="0" sz="2400" spc="-7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работы</a:t>
            </a:r>
            <a:r>
              <a:rPr dirty="0" sz="2400" spc="-7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-25">
                <a:solidFill>
                  <a:srgbClr val="202122"/>
                </a:solidFill>
                <a:latin typeface="Tahoma"/>
                <a:cs typeface="Tahoma"/>
              </a:rPr>
              <a:t>над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разработкой</a:t>
            </a:r>
            <a:r>
              <a:rPr dirty="0" sz="2400" spc="-10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и</a:t>
            </a:r>
            <a:r>
              <a:rPr dirty="0" sz="2400" spc="-10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документацией.</a:t>
            </a:r>
            <a:r>
              <a:rPr dirty="0" sz="2400" spc="-10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80">
                <a:solidFill>
                  <a:srgbClr val="202122"/>
                </a:solidFill>
                <a:latin typeface="Tahoma"/>
                <a:cs typeface="Tahoma"/>
              </a:rPr>
              <a:t>Весь</a:t>
            </a:r>
            <a:r>
              <a:rPr dirty="0" sz="2400" spc="-10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202122"/>
                </a:solidFill>
                <a:latin typeface="Tahoma"/>
                <a:cs typeface="Tahoma"/>
              </a:rPr>
              <a:t>код</a:t>
            </a:r>
            <a:r>
              <a:rPr dirty="0" sz="2400" spc="-10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50">
                <a:solidFill>
                  <a:srgbClr val="202122"/>
                </a:solidFill>
                <a:latin typeface="Tahoma"/>
                <a:cs typeface="Tahoma"/>
              </a:rPr>
              <a:t>был</a:t>
            </a:r>
            <a:r>
              <a:rPr dirty="0" sz="2400" spc="-10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переписан</a:t>
            </a:r>
            <a:r>
              <a:rPr dirty="0" sz="2400" spc="-10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-25">
                <a:solidFill>
                  <a:srgbClr val="202122"/>
                </a:solidFill>
                <a:latin typeface="Tahoma"/>
                <a:cs typeface="Tahoma"/>
              </a:rPr>
              <a:t>на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более</a:t>
            </a:r>
            <a:r>
              <a:rPr dirty="0" sz="2400" spc="4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эффективный</a:t>
            </a:r>
            <a:r>
              <a:rPr dirty="0" sz="2400" spc="4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TypeScript,</a:t>
            </a:r>
            <a:r>
              <a:rPr dirty="0" sz="2400" spc="4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202122"/>
                </a:solidFill>
                <a:latin typeface="Tahoma"/>
                <a:cs typeface="Tahoma"/>
              </a:rPr>
              <a:t>что</a:t>
            </a:r>
            <a:r>
              <a:rPr dirty="0" sz="2400" spc="4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даёт</a:t>
            </a:r>
            <a:r>
              <a:rPr dirty="0" sz="2400" spc="4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преимущества</a:t>
            </a:r>
            <a:r>
              <a:rPr dirty="0" sz="2400" spc="4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-50">
                <a:solidFill>
                  <a:srgbClr val="202122"/>
                </a:solidFill>
                <a:latin typeface="Tahoma"/>
                <a:cs typeface="Tahoma"/>
              </a:rPr>
              <a:t>в </a:t>
            </a:r>
            <a:r>
              <a:rPr dirty="0" sz="2400" spc="-30">
                <a:solidFill>
                  <a:srgbClr val="202122"/>
                </a:solidFill>
                <a:latin typeface="Tahoma"/>
                <a:cs typeface="Tahoma"/>
              </a:rPr>
              <a:t>гибкой</a:t>
            </a:r>
            <a:r>
              <a:rPr dirty="0" sz="2400" spc="-15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202122"/>
                </a:solidFill>
                <a:latin typeface="Tahoma"/>
                <a:cs typeface="Tahoma"/>
              </a:rPr>
              <a:t>разработке.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dirty="0" sz="2400" spc="-50">
                <a:solidFill>
                  <a:srgbClr val="202122"/>
                </a:solidFill>
                <a:latin typeface="Tahoma"/>
                <a:cs typeface="Tahoma"/>
              </a:rPr>
              <a:t>Также</a:t>
            </a:r>
            <a:r>
              <a:rPr dirty="0" sz="2400" spc="-4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представлен</a:t>
            </a:r>
            <a:r>
              <a:rPr dirty="0" sz="2400" spc="-4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новый</a:t>
            </a:r>
            <a:r>
              <a:rPr dirty="0" sz="2400" spc="-4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02122"/>
                </a:solidFill>
                <a:latin typeface="Tahoma"/>
                <a:cs typeface="Tahoma"/>
              </a:rPr>
              <a:t>набор</a:t>
            </a:r>
            <a:r>
              <a:rPr dirty="0" sz="2400" spc="-3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55">
                <a:solidFill>
                  <a:srgbClr val="202122"/>
                </a:solidFill>
                <a:latin typeface="Tahoma"/>
                <a:cs typeface="Tahoma"/>
              </a:rPr>
              <a:t>API</a:t>
            </a:r>
            <a:r>
              <a:rPr dirty="0" sz="2400" spc="-4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202122"/>
                </a:solidFill>
                <a:latin typeface="Tahoma"/>
                <a:cs typeface="Tahoma"/>
              </a:rPr>
              <a:t>Composition.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00"/>
              </a:spcBef>
            </a:pPr>
            <a:r>
              <a:rPr dirty="0"/>
              <a:t>Что</a:t>
            </a:r>
            <a:r>
              <a:rPr dirty="0" spc="-105"/>
              <a:t> </a:t>
            </a:r>
            <a:r>
              <a:rPr dirty="0"/>
              <a:t>такое</a:t>
            </a:r>
            <a:r>
              <a:rPr dirty="0" spc="-105"/>
              <a:t> </a:t>
            </a:r>
            <a:r>
              <a:rPr dirty="0" spc="-25"/>
              <a:t>CLI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2"/>
            <a:ext cx="1660281" cy="72603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34900" y="2993958"/>
            <a:ext cx="6629400" cy="1154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ahoma"/>
                <a:cs typeface="Tahoma"/>
              </a:rPr>
              <a:t>инструмент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под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названием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Vue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55">
                <a:latin typeface="Tahoma"/>
                <a:cs typeface="Tahoma"/>
              </a:rPr>
              <a:t>CLI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(си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эл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ай).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2400">
              <a:latin typeface="Tahoma"/>
              <a:cs typeface="Tahoma"/>
            </a:endParaRPr>
          </a:p>
          <a:p>
            <a:pPr marL="545465" indent="-532765">
              <a:lnSpc>
                <a:spcPct val="100000"/>
              </a:lnSpc>
              <a:buFont typeface="MS PGothic"/>
              <a:buChar char="➔"/>
              <a:tabLst>
                <a:tab pos="545465" algn="l"/>
              </a:tabLst>
            </a:pPr>
            <a:r>
              <a:rPr dirty="0" u="heavy" sz="2400" spc="-2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https://cli.vuejs.org/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Node.js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2"/>
            <a:ext cx="1660281" cy="72603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34900" y="2993958"/>
            <a:ext cx="6492240" cy="2502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100"/>
              </a:spcBef>
              <a:buFont typeface="MS PGothic"/>
              <a:buChar char="➔"/>
              <a:tabLst>
                <a:tab pos="545465" algn="l"/>
              </a:tabLst>
            </a:pPr>
            <a:r>
              <a:rPr dirty="0" u="heavy" sz="2400" spc="-25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https://nodejs.org/en/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29"/>
              </a:spcBef>
              <a:buFont typeface="MS PGothic"/>
              <a:buChar char="➔"/>
            </a:pPr>
            <a:endParaRPr sz="2400">
              <a:latin typeface="Tahoma"/>
              <a:cs typeface="Tahoma"/>
            </a:endParaRPr>
          </a:p>
          <a:p>
            <a:pPr marL="88900">
              <a:lnSpc>
                <a:spcPct val="100000"/>
              </a:lnSpc>
            </a:pPr>
            <a:r>
              <a:rPr dirty="0" sz="2400">
                <a:latin typeface="Tahoma"/>
                <a:cs typeface="Tahoma"/>
              </a:rPr>
              <a:t>Существует</a:t>
            </a:r>
            <a:r>
              <a:rPr dirty="0" sz="2400" spc="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2</a:t>
            </a:r>
            <a:r>
              <a:rPr dirty="0" sz="2400" spc="7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версии: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2400">
              <a:latin typeface="Tahoma"/>
              <a:cs typeface="Tahoma"/>
            </a:endParaRPr>
          </a:p>
          <a:p>
            <a:pPr marL="545465" indent="-532765">
              <a:lnSpc>
                <a:spcPct val="100000"/>
              </a:lnSpc>
              <a:buFont typeface="MS PGothic"/>
              <a:buChar char="➔"/>
              <a:tabLst>
                <a:tab pos="545465" algn="l"/>
              </a:tabLst>
            </a:pPr>
            <a:r>
              <a:rPr dirty="0" sz="2400" spc="85">
                <a:latin typeface="Tahoma"/>
                <a:cs typeface="Tahoma"/>
              </a:rPr>
              <a:t>LTS</a:t>
            </a:r>
            <a:r>
              <a:rPr dirty="0" sz="2400" spc="-1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(Long</a:t>
            </a:r>
            <a:r>
              <a:rPr dirty="0" sz="2400" spc="-12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term</a:t>
            </a:r>
            <a:r>
              <a:rPr dirty="0" sz="2400" spc="-12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support).</a:t>
            </a:r>
            <a:endParaRPr sz="2400">
              <a:latin typeface="Tahoma"/>
              <a:cs typeface="Tahoma"/>
            </a:endParaRPr>
          </a:p>
          <a:p>
            <a:pPr marL="545465" indent="-532765">
              <a:lnSpc>
                <a:spcPct val="100000"/>
              </a:lnSpc>
              <a:spcBef>
                <a:spcPts val="1730"/>
              </a:spcBef>
              <a:buFont typeface="MS PGothic"/>
              <a:buChar char="➔"/>
              <a:tabLst>
                <a:tab pos="545465" algn="l"/>
              </a:tabLst>
            </a:pPr>
            <a:r>
              <a:rPr dirty="0" sz="2400">
                <a:latin typeface="Tahoma"/>
                <a:cs typeface="Tahoma"/>
              </a:rPr>
              <a:t>Последняя</a:t>
            </a:r>
            <a:r>
              <a:rPr dirty="0" sz="2400" spc="1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стабильная</a:t>
            </a:r>
            <a:r>
              <a:rPr dirty="0" sz="2400" spc="114">
                <a:latin typeface="Tahoma"/>
                <a:cs typeface="Tahoma"/>
              </a:rPr>
              <a:t> </a:t>
            </a:r>
            <a:r>
              <a:rPr dirty="0" sz="2400" spc="60">
                <a:latin typeface="Tahoma"/>
                <a:cs typeface="Tahoma"/>
              </a:rPr>
              <a:t>со</a:t>
            </a:r>
            <a:r>
              <a:rPr dirty="0" sz="2400" spc="1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всеми</a:t>
            </a:r>
            <a:r>
              <a:rPr dirty="0" sz="2400" spc="114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фичами.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Node.js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2"/>
            <a:ext cx="1660281" cy="72603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34900" y="2993958"/>
            <a:ext cx="8068309" cy="3495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dirty="0" sz="2400" spc="80">
                <a:latin typeface="Tahoma"/>
                <a:cs typeface="Tahoma"/>
              </a:rPr>
              <a:t>На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linux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устанавливаем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из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пакетного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менеджера.</a:t>
            </a:r>
            <a:endParaRPr sz="2400">
              <a:latin typeface="Tahoma"/>
              <a:cs typeface="Tahoma"/>
            </a:endParaRPr>
          </a:p>
          <a:p>
            <a:pPr marL="546100" marR="948690" indent="-533400">
              <a:lnSpc>
                <a:spcPct val="160000"/>
              </a:lnSpc>
              <a:spcBef>
                <a:spcPts val="1400"/>
              </a:spcBef>
              <a:buFont typeface="MS PGothic"/>
              <a:buChar char="➔"/>
              <a:tabLst>
                <a:tab pos="546100" algn="l"/>
              </a:tabLst>
            </a:pPr>
            <a:r>
              <a:rPr dirty="0" sz="2400">
                <a:latin typeface="Tahoma"/>
                <a:cs typeface="Tahoma"/>
              </a:rPr>
              <a:t>Для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начала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скачиваем,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используя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установщик проекта</a:t>
            </a:r>
            <a:r>
              <a:rPr dirty="0" sz="2400" spc="-14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nodesource.</a:t>
            </a:r>
            <a:endParaRPr sz="2400">
              <a:latin typeface="Tahoma"/>
              <a:cs typeface="Tahoma"/>
            </a:endParaRPr>
          </a:p>
          <a:p>
            <a:pPr marL="546100" marR="1065530" indent="-533400">
              <a:lnSpc>
                <a:spcPct val="160000"/>
              </a:lnSpc>
              <a:buFont typeface="MS PGothic"/>
              <a:buChar char="➔"/>
              <a:tabLst>
                <a:tab pos="546100" algn="l"/>
              </a:tabLst>
            </a:pPr>
            <a:r>
              <a:rPr dirty="0" sz="2400">
                <a:latin typeface="Tahoma"/>
                <a:cs typeface="Tahoma"/>
              </a:rPr>
              <a:t>curl</a:t>
            </a:r>
            <a:r>
              <a:rPr dirty="0" sz="2400" spc="-125">
                <a:latin typeface="Tahoma"/>
                <a:cs typeface="Tahoma"/>
              </a:rPr>
              <a:t> </a:t>
            </a:r>
            <a:r>
              <a:rPr dirty="0" sz="2400" spc="-30">
                <a:latin typeface="Tahoma"/>
                <a:cs typeface="Tahoma"/>
              </a:rPr>
              <a:t>--</a:t>
            </a:r>
            <a:r>
              <a:rPr dirty="0" sz="2400" spc="-10">
                <a:latin typeface="Tahoma"/>
                <a:cs typeface="Tahoma"/>
              </a:rPr>
              <a:t>silent</a:t>
            </a:r>
            <a:r>
              <a:rPr dirty="0" sz="2400" spc="-12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--</a:t>
            </a:r>
            <a:r>
              <a:rPr dirty="0" sz="2400" spc="-10">
                <a:latin typeface="Tahoma"/>
                <a:cs typeface="Tahoma"/>
              </a:rPr>
              <a:t>location </a:t>
            </a:r>
            <a:r>
              <a:rPr dirty="0" sz="2400" spc="-30">
                <a:latin typeface="Tahoma"/>
                <a:cs typeface="Tahoma"/>
              </a:rPr>
              <a:t>https://rpm.nodesource.com/setup_12.x</a:t>
            </a:r>
            <a:r>
              <a:rPr dirty="0" sz="2400" spc="55">
                <a:latin typeface="Tahoma"/>
                <a:cs typeface="Tahoma"/>
              </a:rPr>
              <a:t> </a:t>
            </a:r>
            <a:r>
              <a:rPr dirty="0" sz="2400" spc="-295">
                <a:latin typeface="Tahoma"/>
                <a:cs typeface="Tahoma"/>
              </a:rPr>
              <a:t>|</a:t>
            </a:r>
            <a:r>
              <a:rPr dirty="0" sz="2400" spc="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bash</a:t>
            </a:r>
            <a:r>
              <a:rPr dirty="0" sz="2400" spc="60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-</a:t>
            </a:r>
            <a:endParaRPr sz="2400">
              <a:latin typeface="Tahoma"/>
              <a:cs typeface="Tahoma"/>
            </a:endParaRPr>
          </a:p>
          <a:p>
            <a:pPr marL="545465" indent="-532765">
              <a:lnSpc>
                <a:spcPct val="100000"/>
              </a:lnSpc>
              <a:spcBef>
                <a:spcPts val="1725"/>
              </a:spcBef>
              <a:buFont typeface="MS PGothic"/>
              <a:buChar char="➔"/>
              <a:tabLst>
                <a:tab pos="545465" algn="l"/>
              </a:tabLst>
            </a:pPr>
            <a:r>
              <a:rPr dirty="0" sz="2400">
                <a:latin typeface="Tahoma"/>
                <a:cs typeface="Tahoma"/>
              </a:rPr>
              <a:t>можем</a:t>
            </a:r>
            <a:r>
              <a:rPr dirty="0" sz="2400" spc="-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выбрать интересующую нас версию </a:t>
            </a:r>
            <a:r>
              <a:rPr dirty="0" sz="2400" spc="-10">
                <a:latin typeface="Tahoma"/>
                <a:cs typeface="Tahoma"/>
              </a:rPr>
              <a:t>setup_12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Node.js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2"/>
            <a:ext cx="1660281" cy="72603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34900" y="2993958"/>
            <a:ext cx="7940675" cy="2910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ahoma"/>
                <a:cs typeface="Tahoma"/>
              </a:rPr>
              <a:t>Установка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50">
                <a:latin typeface="Tahoma"/>
                <a:cs typeface="Tahoma"/>
              </a:rPr>
              <a:t>macos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195">
                <a:latin typeface="Tahoma"/>
                <a:cs typeface="Tahoma"/>
              </a:rPr>
              <a:t>—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немного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по-</a:t>
            </a:r>
            <a:r>
              <a:rPr dirty="0" sz="2400" spc="-10">
                <a:latin typeface="Tahoma"/>
                <a:cs typeface="Tahoma"/>
              </a:rPr>
              <a:t>другому: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2400">
              <a:latin typeface="Tahoma"/>
              <a:cs typeface="Tahoma"/>
            </a:endParaRPr>
          </a:p>
          <a:p>
            <a:pPr marL="545465" indent="-532765">
              <a:lnSpc>
                <a:spcPct val="100000"/>
              </a:lnSpc>
              <a:buFont typeface="MS PGothic"/>
              <a:buChar char="➔"/>
              <a:tabLst>
                <a:tab pos="545465" algn="l"/>
              </a:tabLst>
            </a:pPr>
            <a:r>
              <a:rPr dirty="0" sz="2400">
                <a:latin typeface="Tahoma"/>
                <a:cs typeface="Tahoma"/>
              </a:rPr>
              <a:t>Скачиваем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пакет</a:t>
            </a:r>
            <a:r>
              <a:rPr dirty="0" sz="2400" spc="-10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с</a:t>
            </a:r>
            <a:r>
              <a:rPr dirty="0" sz="2400" spc="-10">
                <a:latin typeface="Tahoma"/>
                <a:cs typeface="Tahoma"/>
              </a:rPr>
              <a:t> сайта.</a:t>
            </a:r>
            <a:endParaRPr sz="2400">
              <a:latin typeface="Tahoma"/>
              <a:cs typeface="Tahoma"/>
            </a:endParaRPr>
          </a:p>
          <a:p>
            <a:pPr marL="546100" marR="5080" indent="-533400">
              <a:lnSpc>
                <a:spcPct val="160000"/>
              </a:lnSpc>
              <a:buFont typeface="MS PGothic"/>
              <a:buChar char="➔"/>
              <a:tabLst>
                <a:tab pos="546100" algn="l"/>
              </a:tabLst>
            </a:pPr>
            <a:r>
              <a:rPr dirty="0" sz="2400">
                <a:latin typeface="Tahoma"/>
                <a:cs typeface="Tahoma"/>
              </a:rPr>
              <a:t>Или пользуемся пакетным менеджером </a:t>
            </a:r>
            <a:r>
              <a:rPr dirty="0" sz="2400" spc="-55">
                <a:latin typeface="Tahoma"/>
                <a:cs typeface="Tahoma"/>
              </a:rPr>
              <a:t>brew.</a:t>
            </a:r>
            <a:r>
              <a:rPr dirty="0" sz="2400">
                <a:latin typeface="Tahoma"/>
                <a:cs typeface="Tahoma"/>
              </a:rPr>
              <a:t> </a:t>
            </a:r>
            <a:r>
              <a:rPr dirty="0" sz="2400" spc="55">
                <a:latin typeface="Tahoma"/>
                <a:cs typeface="Tahoma"/>
              </a:rPr>
              <a:t>Если </a:t>
            </a:r>
            <a:r>
              <a:rPr dirty="0" sz="2400">
                <a:latin typeface="Tahoma"/>
                <a:cs typeface="Tahoma"/>
              </a:rPr>
              <a:t>вы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55">
                <a:latin typeface="Tahoma"/>
                <a:cs typeface="Tahoma"/>
              </a:rPr>
              <a:t>ещё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им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не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пользуетесь,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то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рекомендую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перейти, </a:t>
            </a:r>
            <a:r>
              <a:rPr dirty="0" sz="2400">
                <a:latin typeface="Tahoma"/>
                <a:cs typeface="Tahoma"/>
              </a:rPr>
              <a:t>это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очень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удобно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экономит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кучу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времени.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Node.js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2"/>
            <a:ext cx="1660281" cy="72603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34900" y="2993958"/>
            <a:ext cx="8044180" cy="2502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dirty="0" sz="2400" spc="180">
                <a:latin typeface="Tahoma"/>
                <a:cs typeface="Tahoma"/>
              </a:rPr>
              <a:t>В</a:t>
            </a:r>
            <a:r>
              <a:rPr dirty="0" sz="2400" spc="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Windows</a:t>
            </a:r>
            <a:r>
              <a:rPr dirty="0" sz="2400" spc="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скачиваем</a:t>
            </a:r>
            <a:r>
              <a:rPr dirty="0" sz="2400" spc="1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экзешник,</a:t>
            </a:r>
            <a:r>
              <a:rPr dirty="0" sz="2400" spc="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устанавливаем</a:t>
            </a:r>
            <a:r>
              <a:rPr dirty="0" sz="2400" spc="1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его.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2400">
              <a:latin typeface="Tahoma"/>
              <a:cs typeface="Tahoma"/>
            </a:endParaRPr>
          </a:p>
          <a:p>
            <a:pPr marL="88900">
              <a:lnSpc>
                <a:spcPct val="100000"/>
              </a:lnSpc>
            </a:pPr>
            <a:r>
              <a:rPr dirty="0" sz="2400" spc="50">
                <a:latin typeface="Tahoma"/>
                <a:cs typeface="Tahoma"/>
              </a:rPr>
              <a:t>Затем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195">
                <a:latin typeface="Tahoma"/>
                <a:cs typeface="Tahoma"/>
              </a:rPr>
              <a:t>—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открываем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командную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строку: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2400">
              <a:latin typeface="Tahoma"/>
              <a:cs typeface="Tahoma"/>
            </a:endParaRPr>
          </a:p>
          <a:p>
            <a:pPr marL="545465" indent="-532765">
              <a:lnSpc>
                <a:spcPct val="100000"/>
              </a:lnSpc>
              <a:buFont typeface="MS PGothic"/>
              <a:buChar char="➔"/>
              <a:tabLst>
                <a:tab pos="545465" algn="l"/>
              </a:tabLst>
            </a:pP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linux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50">
                <a:latin typeface="Tahoma"/>
                <a:cs typeface="Tahoma"/>
              </a:rPr>
              <a:t>macos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вы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наверняка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знаете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60">
                <a:latin typeface="Tahoma"/>
                <a:cs typeface="Tahoma"/>
              </a:rPr>
              <a:t>как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это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сделать</a:t>
            </a:r>
            <a:endParaRPr sz="2400">
              <a:latin typeface="Tahoma"/>
              <a:cs typeface="Tahoma"/>
            </a:endParaRPr>
          </a:p>
          <a:p>
            <a:pPr marL="545465" indent="-532765">
              <a:lnSpc>
                <a:spcPct val="100000"/>
              </a:lnSpc>
              <a:spcBef>
                <a:spcPts val="1730"/>
              </a:spcBef>
              <a:buFont typeface="MS PGothic"/>
              <a:buChar char="➔"/>
              <a:tabLst>
                <a:tab pos="545465" algn="l"/>
              </a:tabLst>
            </a:pP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винде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открываем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консоль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Win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-350">
                <a:latin typeface="Tahoma"/>
                <a:cs typeface="Tahoma"/>
              </a:rPr>
              <a:t>+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85">
                <a:latin typeface="Tahoma"/>
                <a:cs typeface="Tahoma"/>
              </a:rPr>
              <a:t>R.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там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пишем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cmd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00"/>
              </a:spcBef>
            </a:pPr>
            <a:r>
              <a:rPr dirty="0"/>
              <a:t>Создание</a:t>
            </a:r>
            <a:r>
              <a:rPr dirty="0" spc="-415"/>
              <a:t> </a:t>
            </a:r>
            <a:r>
              <a:rPr dirty="0" spc="-10"/>
              <a:t>проекта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2"/>
            <a:ext cx="1660281" cy="72603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34900" y="2993958"/>
            <a:ext cx="6182360" cy="1739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dirty="0" sz="2400" spc="75">
                <a:latin typeface="Tahoma"/>
                <a:cs typeface="Tahoma"/>
              </a:rPr>
              <a:t>Есть</a:t>
            </a:r>
            <a:r>
              <a:rPr dirty="0" sz="2400" spc="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два</a:t>
            </a:r>
            <a:r>
              <a:rPr dirty="0" sz="2400" spc="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способа</a:t>
            </a:r>
            <a:r>
              <a:rPr dirty="0" sz="2400" spc="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создания</a:t>
            </a:r>
            <a:r>
              <a:rPr dirty="0" sz="2400" spc="3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проекта: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2400">
              <a:latin typeface="Tahoma"/>
              <a:cs typeface="Tahoma"/>
            </a:endParaRPr>
          </a:p>
          <a:p>
            <a:pPr marL="545465" indent="-532765">
              <a:lnSpc>
                <a:spcPct val="100000"/>
              </a:lnSpc>
              <a:buFont typeface="MS PGothic"/>
              <a:buChar char="➔"/>
              <a:tabLst>
                <a:tab pos="545465" algn="l"/>
              </a:tabLst>
            </a:pPr>
            <a:r>
              <a:rPr dirty="0" sz="2400">
                <a:latin typeface="Tahoma"/>
                <a:cs typeface="Tahoma"/>
              </a:rPr>
              <a:t>Использовать</a:t>
            </a:r>
            <a:r>
              <a:rPr dirty="0" sz="2400" spc="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визуальный</a:t>
            </a:r>
            <a:r>
              <a:rPr dirty="0" sz="2400" spc="3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интерфейс.</a:t>
            </a:r>
            <a:endParaRPr sz="2400">
              <a:latin typeface="Tahoma"/>
              <a:cs typeface="Tahoma"/>
            </a:endParaRPr>
          </a:p>
          <a:p>
            <a:pPr marL="545465" indent="-532765">
              <a:lnSpc>
                <a:spcPct val="100000"/>
              </a:lnSpc>
              <a:spcBef>
                <a:spcPts val="1730"/>
              </a:spcBef>
              <a:buFont typeface="MS PGothic"/>
              <a:buChar char="➔"/>
              <a:tabLst>
                <a:tab pos="545465" algn="l"/>
              </a:tabLst>
            </a:pPr>
            <a:r>
              <a:rPr dirty="0" sz="2400">
                <a:latin typeface="Tahoma"/>
                <a:cs typeface="Tahoma"/>
              </a:rPr>
              <a:t>Или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же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все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делать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командной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строке.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066" y="1711573"/>
            <a:ext cx="4770755" cy="1762760"/>
          </a:xfrm>
          <a:prstGeom prst="rect"/>
        </p:spPr>
        <p:txBody>
          <a:bodyPr wrap="square" lIns="0" tIns="116205" rIns="0" bIns="0" rtlCol="0" vert="horz">
            <a:spAutoFit/>
          </a:bodyPr>
          <a:lstStyle/>
          <a:p>
            <a:pPr marL="12700" marR="5080">
              <a:lnSpc>
                <a:spcPts val="6480"/>
              </a:lnSpc>
              <a:spcBef>
                <a:spcPts val="915"/>
              </a:spcBef>
            </a:pPr>
            <a:r>
              <a:rPr dirty="0" spc="-30"/>
              <a:t>Визуальный </a:t>
            </a:r>
            <a:r>
              <a:rPr dirty="0" spc="-10"/>
              <a:t>интерфейс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2"/>
            <a:ext cx="1660281" cy="72603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11100" y="3638558"/>
            <a:ext cx="7966709" cy="2910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ahoma"/>
                <a:cs typeface="Tahoma"/>
              </a:rPr>
              <a:t>Начнем</a:t>
            </a:r>
            <a:r>
              <a:rPr dirty="0" sz="2400" spc="1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с</a:t>
            </a:r>
            <a:r>
              <a:rPr dirty="0" sz="2400" spc="1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визуального</a:t>
            </a:r>
            <a:r>
              <a:rPr dirty="0" sz="2400" spc="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интерфейса.</a:t>
            </a:r>
            <a:r>
              <a:rPr dirty="0" sz="2400" spc="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Напишем</a:t>
            </a:r>
            <a:r>
              <a:rPr dirty="0" sz="2400" spc="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2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консоли</a:t>
            </a:r>
            <a:endParaRPr sz="2400">
              <a:latin typeface="Tahoma"/>
              <a:cs typeface="Tahoma"/>
            </a:endParaRPr>
          </a:p>
          <a:p>
            <a:pPr marL="12700" marR="180340">
              <a:lnSpc>
                <a:spcPct val="160000"/>
              </a:lnSpc>
            </a:pPr>
            <a:r>
              <a:rPr dirty="0" sz="2400" spc="-10">
                <a:latin typeface="Tahoma"/>
                <a:cs typeface="Tahoma"/>
              </a:rPr>
              <a:t>“vue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60">
                <a:latin typeface="Tahoma"/>
                <a:cs typeface="Tahoma"/>
              </a:rPr>
              <a:t>ui”.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60">
                <a:latin typeface="Tahoma"/>
                <a:cs typeface="Tahoma"/>
              </a:rPr>
              <a:t>После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этого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открывается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интерфейс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создания проекта</a:t>
            </a:r>
            <a:r>
              <a:rPr dirty="0" sz="2400" spc="-1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браузере.</a:t>
            </a:r>
            <a:endParaRPr sz="2400">
              <a:latin typeface="Tahoma"/>
              <a:cs typeface="Tahoma"/>
            </a:endParaRPr>
          </a:p>
          <a:p>
            <a:pPr marL="12700" marR="613410">
              <a:lnSpc>
                <a:spcPct val="160000"/>
              </a:lnSpc>
              <a:spcBef>
                <a:spcPts val="1400"/>
              </a:spcBef>
            </a:pPr>
            <a:r>
              <a:rPr dirty="0" sz="2400" spc="75">
                <a:latin typeface="Tahoma"/>
                <a:cs typeface="Tahoma"/>
              </a:rPr>
              <a:t>Если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не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открылся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195">
                <a:latin typeface="Tahoma"/>
                <a:cs typeface="Tahoma"/>
              </a:rPr>
              <a:t>—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переходим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самостоятельно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по </a:t>
            </a:r>
            <a:r>
              <a:rPr dirty="0" sz="2400" spc="50">
                <a:latin typeface="Tahoma"/>
                <a:cs typeface="Tahoma"/>
              </a:rPr>
              <a:t>адресу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u="heavy" sz="2400" spc="-1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http://localhost:8000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00"/>
              </a:spcBef>
            </a:pPr>
            <a:r>
              <a:rPr dirty="0"/>
              <a:t>Вкладка</a:t>
            </a:r>
            <a:r>
              <a:rPr dirty="0" spc="-220"/>
              <a:t> </a:t>
            </a:r>
            <a:r>
              <a:rPr dirty="0" spc="-10"/>
              <a:t>“Подробнее”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2"/>
            <a:ext cx="1660281" cy="72603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8724" y="3083909"/>
            <a:ext cx="6749549" cy="6549728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252" y="3517570"/>
            <a:ext cx="688276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90" b="0">
                <a:solidFill>
                  <a:srgbClr val="FFFFFF"/>
                </a:solidFill>
                <a:latin typeface="Tahoma"/>
                <a:cs typeface="Tahoma"/>
              </a:rPr>
              <a:t>Хранение</a:t>
            </a:r>
            <a:r>
              <a:rPr dirty="0" spc="-18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pc="-10" b="0">
                <a:solidFill>
                  <a:srgbClr val="FFFFFF"/>
                </a:solidFill>
                <a:latin typeface="Tahoma"/>
                <a:cs typeface="Tahoma"/>
              </a:rPr>
              <a:t>настроек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058" y="3961056"/>
            <a:ext cx="6325944" cy="63259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193" y="271065"/>
            <a:ext cx="1950720" cy="976149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00"/>
              </a:spcBef>
            </a:pPr>
            <a:r>
              <a:rPr dirty="0"/>
              <a:t>Хранение</a:t>
            </a:r>
            <a:r>
              <a:rPr dirty="0" spc="-45"/>
              <a:t> </a:t>
            </a:r>
            <a:r>
              <a:rPr dirty="0" spc="-10"/>
              <a:t>настроек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2"/>
            <a:ext cx="1660281" cy="72603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34900" y="2993958"/>
            <a:ext cx="7931784" cy="3317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100"/>
              </a:spcBef>
              <a:buFont typeface="MS PGothic"/>
              <a:buChar char="➔"/>
              <a:tabLst>
                <a:tab pos="545465" algn="l"/>
              </a:tabLst>
            </a:pPr>
            <a:r>
              <a:rPr dirty="0" sz="2400">
                <a:latin typeface="Tahoma"/>
                <a:cs typeface="Tahoma"/>
              </a:rPr>
              <a:t>Во-первых,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так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будет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легче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найти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файлы,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они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будут</a:t>
            </a:r>
            <a:endParaRPr sz="2400">
              <a:latin typeface="Tahoma"/>
              <a:cs typeface="Tahoma"/>
            </a:endParaRPr>
          </a:p>
          <a:p>
            <a:pPr marL="546100" marR="1198245">
              <a:lnSpc>
                <a:spcPct val="160000"/>
              </a:lnSpc>
            </a:pPr>
            <a:r>
              <a:rPr dirty="0" sz="2400">
                <a:latin typeface="Tahoma"/>
                <a:cs typeface="Tahoma"/>
              </a:rPr>
              <a:t>лежать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ожидаемом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месте,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60">
                <a:latin typeface="Tahoma"/>
                <a:cs typeface="Tahoma"/>
              </a:rPr>
              <a:t>как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написано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в </a:t>
            </a:r>
            <a:r>
              <a:rPr dirty="0" sz="2400">
                <a:latin typeface="Tahoma"/>
                <a:cs typeface="Tahoma"/>
              </a:rPr>
              <a:t>документации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этим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инструментам.</a:t>
            </a:r>
            <a:endParaRPr sz="2400">
              <a:latin typeface="Tahoma"/>
              <a:cs typeface="Tahoma"/>
            </a:endParaRPr>
          </a:p>
          <a:p>
            <a:pPr marL="546100" marR="440055" indent="-533400">
              <a:lnSpc>
                <a:spcPct val="160000"/>
              </a:lnSpc>
              <a:buFont typeface="MS PGothic"/>
              <a:buChar char="➔"/>
              <a:tabLst>
                <a:tab pos="546100" algn="l"/>
              </a:tabLst>
            </a:pPr>
            <a:r>
              <a:rPr dirty="0" sz="2400">
                <a:latin typeface="Tahoma"/>
                <a:cs typeface="Tahoma"/>
              </a:rPr>
              <a:t>Во-</a:t>
            </a:r>
            <a:r>
              <a:rPr dirty="0" sz="2400" spc="-10">
                <a:latin typeface="Tahoma"/>
                <a:cs typeface="Tahoma"/>
              </a:rPr>
              <a:t>вторых,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редакторы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кода,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IDE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будут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корректно </a:t>
            </a:r>
            <a:r>
              <a:rPr dirty="0" sz="2400">
                <a:latin typeface="Tahoma"/>
                <a:cs typeface="Tahoma"/>
              </a:rPr>
              <a:t>работать,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находя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конфигурационные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55">
                <a:latin typeface="Tahoma"/>
                <a:cs typeface="Tahoma"/>
              </a:rPr>
              <a:t>файлы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в </a:t>
            </a:r>
            <a:r>
              <a:rPr dirty="0" sz="2400">
                <a:latin typeface="Tahoma"/>
                <a:cs typeface="Tahoma"/>
              </a:rPr>
              <a:t>ожидаемом</a:t>
            </a:r>
            <a:r>
              <a:rPr dirty="0" sz="2400" spc="9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месте.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4401" y="3954402"/>
            <a:ext cx="6332598" cy="63325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5703" y="2852585"/>
            <a:ext cx="8702040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-25">
                <a:solidFill>
                  <a:srgbClr val="C91C4B"/>
                </a:solidFill>
              </a:rPr>
              <a:t>Фреймворк</a:t>
            </a:r>
            <a:endParaRPr sz="1200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610" y="370553"/>
            <a:ext cx="1660281" cy="726035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00"/>
              </a:spcBef>
            </a:pPr>
            <a:r>
              <a:rPr dirty="0"/>
              <a:t>Хранение</a:t>
            </a:r>
            <a:r>
              <a:rPr dirty="0" spc="-45"/>
              <a:t> </a:t>
            </a:r>
            <a:r>
              <a:rPr dirty="0" spc="-10"/>
              <a:t>настроек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2"/>
            <a:ext cx="1660281" cy="72603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5037" y="3592474"/>
            <a:ext cx="9756925" cy="3087167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075" y="1711568"/>
            <a:ext cx="8131809" cy="284416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Хранение</a:t>
            </a:r>
            <a:r>
              <a:rPr dirty="0" spc="-45"/>
              <a:t> </a:t>
            </a:r>
            <a:r>
              <a:rPr dirty="0" spc="-10"/>
              <a:t>настроек</a:t>
            </a:r>
          </a:p>
          <a:p>
            <a:pPr marL="321310" marR="5080">
              <a:lnSpc>
                <a:spcPct val="160000"/>
              </a:lnSpc>
              <a:spcBef>
                <a:spcPts val="1170"/>
              </a:spcBef>
            </a:pP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Build</a:t>
            </a:r>
            <a:r>
              <a:rPr dirty="0" sz="2400" spc="-4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используется</a:t>
            </a:r>
            <a:r>
              <a:rPr dirty="0" sz="2400" spc="-3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для</a:t>
            </a:r>
            <a:r>
              <a:rPr dirty="0" sz="2400" spc="-3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сборки</a:t>
            </a:r>
            <a:r>
              <a:rPr dirty="0" sz="2400" spc="-3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spc="-10" b="0">
                <a:solidFill>
                  <a:srgbClr val="000000"/>
                </a:solidFill>
                <a:latin typeface="Tahoma"/>
                <a:cs typeface="Tahoma"/>
              </a:rPr>
              <a:t>проекта</a:t>
            </a:r>
            <a:r>
              <a:rPr dirty="0" sz="2400" spc="-3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для</a:t>
            </a:r>
            <a:r>
              <a:rPr dirty="0" sz="2400" spc="-35" b="0">
                <a:solidFill>
                  <a:srgbClr val="000000"/>
                </a:solidFill>
                <a:latin typeface="Tahoma"/>
                <a:cs typeface="Tahoma"/>
              </a:rPr>
              <a:t> загрузки </a:t>
            </a:r>
            <a:r>
              <a:rPr dirty="0" sz="2400" spc="-25" b="0">
                <a:solidFill>
                  <a:srgbClr val="000000"/>
                </a:solidFill>
                <a:latin typeface="Tahoma"/>
                <a:cs typeface="Tahoma"/>
              </a:rPr>
              <a:t>на </a:t>
            </a:r>
            <a:r>
              <a:rPr dirty="0" sz="2400" spc="-10" b="0">
                <a:solidFill>
                  <a:srgbClr val="000000"/>
                </a:solidFill>
                <a:latin typeface="Tahoma"/>
                <a:cs typeface="Tahoma"/>
              </a:rPr>
              <a:t>продакшен,</a:t>
            </a:r>
            <a:r>
              <a:rPr dirty="0" sz="2400" spc="-7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в</a:t>
            </a:r>
            <a:r>
              <a:rPr dirty="0" sz="2400" spc="-6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процессе</a:t>
            </a:r>
            <a:r>
              <a:rPr dirty="0" sz="2400" spc="-6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spc="-10" b="0">
                <a:solidFill>
                  <a:srgbClr val="000000"/>
                </a:solidFill>
                <a:latin typeface="Tahoma"/>
                <a:cs typeface="Tahoma"/>
              </a:rPr>
              <a:t>результирующие</a:t>
            </a:r>
            <a:r>
              <a:rPr dirty="0" sz="2400" spc="-6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spc="40" b="0">
                <a:solidFill>
                  <a:srgbClr val="000000"/>
                </a:solidFill>
                <a:latin typeface="Tahoma"/>
                <a:cs typeface="Tahoma"/>
              </a:rPr>
              <a:t>файлы </a:t>
            </a:r>
            <a:r>
              <a:rPr dirty="0" sz="2400" spc="-10" b="0">
                <a:solidFill>
                  <a:srgbClr val="000000"/>
                </a:solidFill>
                <a:latin typeface="Tahoma"/>
                <a:cs typeface="Tahoma"/>
              </a:rPr>
              <a:t>скриптов</a:t>
            </a:r>
            <a:r>
              <a:rPr dirty="0" sz="2400" spc="-10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и</a:t>
            </a:r>
            <a:r>
              <a:rPr dirty="0" sz="2400" spc="-10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стилей</a:t>
            </a:r>
            <a:r>
              <a:rPr dirty="0" sz="2400" spc="-10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будут</a:t>
            </a:r>
            <a:r>
              <a:rPr dirty="0" sz="2400" spc="-10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оптимизированы,</a:t>
            </a:r>
            <a:r>
              <a:rPr dirty="0" sz="2400" spc="-10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spc="-10" b="0">
                <a:solidFill>
                  <a:srgbClr val="000000"/>
                </a:solidFill>
                <a:latin typeface="Tahoma"/>
                <a:cs typeface="Tahoma"/>
              </a:rPr>
              <a:t>сжаты.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2"/>
            <a:ext cx="1660281" cy="72603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34900" y="4927406"/>
            <a:ext cx="7999095" cy="4258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dirty="0" sz="2400" spc="55">
                <a:latin typeface="Tahoma"/>
                <a:cs typeface="Tahoma"/>
              </a:rPr>
              <a:t>Serve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используется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для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разработки.</a:t>
            </a:r>
            <a:endParaRPr sz="2400">
              <a:latin typeface="Tahoma"/>
              <a:cs typeface="Tahoma"/>
            </a:endParaRPr>
          </a:p>
          <a:p>
            <a:pPr marL="88900" marR="314960">
              <a:lnSpc>
                <a:spcPct val="160000"/>
              </a:lnSpc>
              <a:spcBef>
                <a:spcPts val="1400"/>
              </a:spcBef>
            </a:pPr>
            <a:r>
              <a:rPr dirty="0" sz="2400" spc="95">
                <a:latin typeface="Tahoma"/>
                <a:cs typeface="Tahoma"/>
              </a:rPr>
              <a:t>Эта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строчка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означает,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что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веб-сервер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с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приложением </a:t>
            </a:r>
            <a:r>
              <a:rPr dirty="0" sz="2400">
                <a:latin typeface="Tahoma"/>
                <a:cs typeface="Tahoma"/>
              </a:rPr>
              <a:t>запустился</a:t>
            </a:r>
            <a:r>
              <a:rPr dirty="0" sz="2400" spc="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локальном</a:t>
            </a:r>
            <a:r>
              <a:rPr dirty="0" sz="2400" spc="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адресе</a:t>
            </a:r>
            <a:r>
              <a:rPr dirty="0" sz="2400" spc="7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Local: </a:t>
            </a:r>
            <a:r>
              <a:rPr dirty="0" u="heavy" sz="2400" spc="-2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http://localhost:8080/</a:t>
            </a:r>
            <a:endParaRPr sz="2400">
              <a:latin typeface="Tahoma"/>
              <a:cs typeface="Tahoma"/>
            </a:endParaRPr>
          </a:p>
          <a:p>
            <a:pPr marL="546100" marR="5080" indent="-533400">
              <a:lnSpc>
                <a:spcPct val="160000"/>
              </a:lnSpc>
              <a:spcBef>
                <a:spcPts val="1400"/>
              </a:spcBef>
              <a:buFont typeface="MS PGothic"/>
              <a:buChar char="➔"/>
              <a:tabLst>
                <a:tab pos="546100" algn="l"/>
              </a:tabLst>
            </a:pPr>
            <a:r>
              <a:rPr dirty="0" sz="2400">
                <a:latin typeface="Tahoma"/>
                <a:cs typeface="Tahoma"/>
              </a:rPr>
              <a:t>localhost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195">
                <a:latin typeface="Tahoma"/>
                <a:cs typeface="Tahoma"/>
              </a:rPr>
              <a:t>—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это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наш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локальный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компьютер,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8080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это </a:t>
            </a:r>
            <a:r>
              <a:rPr dirty="0" sz="2400" spc="-20">
                <a:latin typeface="Tahoma"/>
                <a:cs typeface="Tahoma"/>
              </a:rPr>
              <a:t>порт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(по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умолчанию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все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веб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сайты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открываются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на </a:t>
            </a:r>
            <a:r>
              <a:rPr dirty="0" sz="2400">
                <a:latin typeface="Tahoma"/>
                <a:cs typeface="Tahoma"/>
              </a:rPr>
              <a:t>80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70">
                <a:latin typeface="Tahoma"/>
                <a:cs typeface="Tahoma"/>
              </a:rPr>
              <a:t>порту,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браузер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не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показывает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его,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если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он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80).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252" y="3389554"/>
            <a:ext cx="6486525" cy="21107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pc="114" b="0">
                <a:solidFill>
                  <a:srgbClr val="FFFFFF"/>
                </a:solidFill>
                <a:latin typeface="Tahoma"/>
                <a:cs typeface="Tahoma"/>
              </a:rPr>
              <a:t>Создание</a:t>
            </a:r>
            <a:r>
              <a:rPr dirty="0" spc="-21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pc="-10" b="0">
                <a:solidFill>
                  <a:srgbClr val="FFFFFF"/>
                </a:solidFill>
                <a:latin typeface="Tahoma"/>
                <a:cs typeface="Tahoma"/>
              </a:rPr>
              <a:t>через </a:t>
            </a:r>
            <a:r>
              <a:rPr dirty="0" b="0">
                <a:solidFill>
                  <a:srgbClr val="FFFFFF"/>
                </a:solidFill>
                <a:latin typeface="Tahoma"/>
                <a:cs typeface="Tahoma"/>
              </a:rPr>
              <a:t>командную</a:t>
            </a:r>
            <a:r>
              <a:rPr dirty="0" spc="-26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pc="-10" b="0">
                <a:solidFill>
                  <a:srgbClr val="FFFFFF"/>
                </a:solidFill>
                <a:latin typeface="Tahoma"/>
                <a:cs typeface="Tahoma"/>
              </a:rPr>
              <a:t>строку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058" y="3961056"/>
            <a:ext cx="6325944" cy="63259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193" y="271065"/>
            <a:ext cx="1950720" cy="976149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075" y="1711568"/>
            <a:ext cx="7920355" cy="2993390"/>
          </a:xfrm>
          <a:prstGeom prst="rect"/>
        </p:spPr>
        <p:txBody>
          <a:bodyPr wrap="square" lIns="0" tIns="116205" rIns="0" bIns="0" rtlCol="0" vert="horz">
            <a:spAutoFit/>
          </a:bodyPr>
          <a:lstStyle/>
          <a:p>
            <a:pPr marL="12700" marR="874394">
              <a:lnSpc>
                <a:spcPts val="6480"/>
              </a:lnSpc>
              <a:spcBef>
                <a:spcPts val="915"/>
              </a:spcBef>
            </a:pPr>
            <a:r>
              <a:rPr dirty="0"/>
              <a:t>Создание</a:t>
            </a:r>
            <a:r>
              <a:rPr dirty="0" spc="-415"/>
              <a:t> </a:t>
            </a:r>
            <a:r>
              <a:rPr dirty="0" spc="-10"/>
              <a:t>через командную</a:t>
            </a:r>
            <a:r>
              <a:rPr dirty="0" spc="-400"/>
              <a:t> </a:t>
            </a:r>
            <a:r>
              <a:rPr dirty="0" spc="-10"/>
              <a:t>строку</a:t>
            </a:r>
          </a:p>
          <a:p>
            <a:pPr marL="321310" marR="5080">
              <a:lnSpc>
                <a:spcPct val="160000"/>
              </a:lnSpc>
              <a:spcBef>
                <a:spcPts val="375"/>
              </a:spcBef>
            </a:pP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Проект</a:t>
            </a:r>
            <a:r>
              <a:rPr dirty="0" sz="2400" spc="-6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установлен,</a:t>
            </a:r>
            <a:r>
              <a:rPr dirty="0" sz="2400" spc="-6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теперь</a:t>
            </a:r>
            <a:r>
              <a:rPr dirty="0" sz="2400" spc="-6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давайте</a:t>
            </a:r>
            <a:r>
              <a:rPr dirty="0" sz="2400" spc="-6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запустим</a:t>
            </a:r>
            <a:r>
              <a:rPr dirty="0" sz="2400" spc="-6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spc="-10" b="0">
                <a:solidFill>
                  <a:srgbClr val="000000"/>
                </a:solidFill>
                <a:latin typeface="Tahoma"/>
                <a:cs typeface="Tahoma"/>
              </a:rPr>
              <a:t>его</a:t>
            </a:r>
            <a:r>
              <a:rPr dirty="0" sz="2400" spc="-6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spc="-25" b="0">
                <a:solidFill>
                  <a:srgbClr val="000000"/>
                </a:solidFill>
                <a:latin typeface="Tahoma"/>
                <a:cs typeface="Tahoma"/>
              </a:rPr>
              <a:t>для </a:t>
            </a:r>
            <a:r>
              <a:rPr dirty="0" sz="2400" spc="-10" b="0">
                <a:solidFill>
                  <a:srgbClr val="000000"/>
                </a:solidFill>
                <a:latin typeface="Tahoma"/>
                <a:cs typeface="Tahoma"/>
              </a:rPr>
              <a:t>разработки.</a:t>
            </a:r>
            <a:r>
              <a:rPr dirty="0" sz="2400" spc="-9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b="0">
                <a:solidFill>
                  <a:srgbClr val="000000"/>
                </a:solidFill>
                <a:latin typeface="Tahoma"/>
                <a:cs typeface="Tahoma"/>
              </a:rPr>
              <a:t>Для</a:t>
            </a:r>
            <a:r>
              <a:rPr dirty="0" sz="2400" spc="-9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spc="-10" b="0">
                <a:solidFill>
                  <a:srgbClr val="000000"/>
                </a:solidFill>
                <a:latin typeface="Tahoma"/>
                <a:cs typeface="Tahoma"/>
              </a:rPr>
              <a:t>этого: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2"/>
            <a:ext cx="1660281" cy="72603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34900" y="5076190"/>
            <a:ext cx="6029960" cy="976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100"/>
              </a:spcBef>
              <a:buFont typeface="MS PGothic"/>
              <a:buChar char="➔"/>
              <a:tabLst>
                <a:tab pos="545465" algn="l"/>
              </a:tabLst>
            </a:pPr>
            <a:r>
              <a:rPr dirty="0" sz="2400" spc="50">
                <a:latin typeface="Tahoma"/>
                <a:cs typeface="Tahoma"/>
              </a:rPr>
              <a:t>Перейдем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папку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с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проектом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cd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v-</a:t>
            </a:r>
            <a:r>
              <a:rPr dirty="0" sz="2400" spc="-25">
                <a:latin typeface="Tahoma"/>
                <a:cs typeface="Tahoma"/>
              </a:rPr>
              <a:t>app</a:t>
            </a:r>
            <a:endParaRPr sz="2400">
              <a:latin typeface="Tahoma"/>
              <a:cs typeface="Tahoma"/>
            </a:endParaRPr>
          </a:p>
          <a:p>
            <a:pPr marL="545465" indent="-532765">
              <a:lnSpc>
                <a:spcPct val="100000"/>
              </a:lnSpc>
              <a:spcBef>
                <a:spcPts val="1725"/>
              </a:spcBef>
              <a:buFont typeface="MS PGothic"/>
              <a:buChar char="➔"/>
              <a:tabLst>
                <a:tab pos="545465" algn="l"/>
              </a:tabLst>
            </a:pPr>
            <a:r>
              <a:rPr dirty="0" sz="2400">
                <a:latin typeface="Tahoma"/>
                <a:cs typeface="Tahoma"/>
              </a:rPr>
              <a:t>Выполним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команду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npm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run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serve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6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0286999" y="0"/>
                </a:lnTo>
                <a:lnTo>
                  <a:pt x="10286999" y="10286999"/>
                </a:lnTo>
                <a:close/>
              </a:path>
            </a:pathLst>
          </a:custGeom>
          <a:solidFill>
            <a:srgbClr val="C91C4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058" y="3961056"/>
            <a:ext cx="6325944" cy="632594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30249" y="3581654"/>
            <a:ext cx="6449695" cy="3152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z="6000" spc="-20">
                <a:solidFill>
                  <a:srgbClr val="FFFFFF"/>
                </a:solidFill>
                <a:latin typeface="Tahoma"/>
                <a:cs typeface="Tahoma"/>
              </a:rPr>
              <a:t>Подготовка</a:t>
            </a:r>
            <a:r>
              <a:rPr dirty="0" sz="6000" spc="-3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 spc="90">
                <a:solidFill>
                  <a:srgbClr val="FFFFFF"/>
                </a:solidFill>
                <a:latin typeface="Tahoma"/>
                <a:cs typeface="Tahoma"/>
              </a:rPr>
              <a:t>среды </a:t>
            </a:r>
            <a:r>
              <a:rPr dirty="0" sz="6000" spc="125">
                <a:solidFill>
                  <a:srgbClr val="FFFFFF"/>
                </a:solidFill>
                <a:latin typeface="Tahoma"/>
                <a:cs typeface="Tahoma"/>
              </a:rPr>
              <a:t>для</a:t>
            </a:r>
            <a:r>
              <a:rPr dirty="0" sz="60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>
                <a:solidFill>
                  <a:srgbClr val="FFFFFF"/>
                </a:solidFill>
                <a:latin typeface="Tahoma"/>
                <a:cs typeface="Tahoma"/>
              </a:rPr>
              <a:t>работы</a:t>
            </a:r>
            <a:r>
              <a:rPr dirty="0" sz="60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 spc="35">
                <a:solidFill>
                  <a:srgbClr val="FFFFFF"/>
                </a:solidFill>
                <a:latin typeface="Tahoma"/>
                <a:cs typeface="Tahoma"/>
              </a:rPr>
              <a:t>над </a:t>
            </a:r>
            <a:r>
              <a:rPr dirty="0" sz="6000" spc="-10">
                <a:solidFill>
                  <a:srgbClr val="FFFFFF"/>
                </a:solidFill>
                <a:latin typeface="Tahoma"/>
                <a:cs typeface="Tahoma"/>
              </a:rPr>
              <a:t>проектом</a:t>
            </a:r>
            <a:endParaRPr sz="6000">
              <a:latin typeface="Tahoma"/>
              <a:cs typeface="Tahom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193" y="271065"/>
            <a:ext cx="1950720" cy="9761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30239" y="1835022"/>
            <a:ext cx="1720214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-25">
                <a:solidFill>
                  <a:srgbClr val="FFFFFF"/>
                </a:solidFill>
              </a:rPr>
              <a:t>09</a:t>
            </a:r>
            <a:endParaRPr sz="120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699" y="1443049"/>
            <a:ext cx="9205748" cy="8172449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9049" y="1331465"/>
            <a:ext cx="9580880" cy="862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4665" indent="-481965">
              <a:lnSpc>
                <a:spcPct val="100000"/>
              </a:lnSpc>
              <a:spcBef>
                <a:spcPts val="100"/>
              </a:spcBef>
              <a:buFont typeface="MS PGothic"/>
              <a:buChar char="➔"/>
              <a:tabLst>
                <a:tab pos="494665" algn="l"/>
              </a:tabLst>
            </a:pPr>
            <a:r>
              <a:rPr dirty="0" sz="2000">
                <a:latin typeface="Tahoma"/>
                <a:cs typeface="Tahoma"/>
              </a:rPr>
              <a:t>Node_modules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–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в</a:t>
            </a:r>
            <a:r>
              <a:rPr dirty="0" sz="2000" spc="-1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этой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папке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хранятся</a:t>
            </a:r>
            <a:r>
              <a:rPr dirty="0" sz="2000" spc="-1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установленные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npm</a:t>
            </a:r>
            <a:r>
              <a:rPr dirty="0" sz="2000" spc="-20">
                <a:latin typeface="Tahoma"/>
                <a:cs typeface="Tahoma"/>
              </a:rPr>
              <a:t> пакеты.</a:t>
            </a:r>
            <a:r>
              <a:rPr dirty="0" sz="2000" spc="-1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Руками</a:t>
            </a:r>
            <a:endParaRPr sz="2000">
              <a:latin typeface="Tahoma"/>
              <a:cs typeface="Tahoma"/>
            </a:endParaRPr>
          </a:p>
          <a:p>
            <a:pPr marL="494665" marR="494030">
              <a:lnSpc>
                <a:spcPct val="160000"/>
              </a:lnSpc>
            </a:pPr>
            <a:r>
              <a:rPr dirty="0" sz="2000">
                <a:latin typeface="Tahoma"/>
                <a:cs typeface="Tahoma"/>
              </a:rPr>
              <a:t>в</a:t>
            </a:r>
            <a:r>
              <a:rPr dirty="0" sz="2000" spc="-5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ней</a:t>
            </a:r>
            <a:r>
              <a:rPr dirty="0" sz="2000" spc="-50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никогда</a:t>
            </a:r>
            <a:r>
              <a:rPr dirty="0" sz="2000" spc="-50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ничего</a:t>
            </a:r>
            <a:r>
              <a:rPr dirty="0" sz="2000" spc="-5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не</a:t>
            </a:r>
            <a:r>
              <a:rPr dirty="0" sz="2000" spc="-4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надо</a:t>
            </a:r>
            <a:r>
              <a:rPr dirty="0" sz="2000" spc="-5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делать,</a:t>
            </a:r>
            <a:r>
              <a:rPr dirty="0" sz="2000" spc="-5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вся</a:t>
            </a:r>
            <a:r>
              <a:rPr dirty="0" sz="2000" spc="-5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установка</a:t>
            </a:r>
            <a:r>
              <a:rPr dirty="0" sz="2000" spc="-5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и</a:t>
            </a:r>
            <a:r>
              <a:rPr dirty="0" sz="2000" spc="-4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удаления</a:t>
            </a:r>
            <a:r>
              <a:rPr dirty="0" sz="2000" spc="-5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пакетов </a:t>
            </a:r>
            <a:r>
              <a:rPr dirty="0" sz="2000">
                <a:latin typeface="Tahoma"/>
                <a:cs typeface="Tahoma"/>
              </a:rPr>
              <a:t>должна</a:t>
            </a:r>
            <a:r>
              <a:rPr dirty="0" sz="2000" spc="-6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осуществляться</a:t>
            </a:r>
            <a:r>
              <a:rPr dirty="0" sz="2000" spc="-5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через</a:t>
            </a:r>
            <a:r>
              <a:rPr dirty="0" sz="2000" spc="-6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npm.</a:t>
            </a:r>
            <a:r>
              <a:rPr dirty="0" sz="2000" spc="-55">
                <a:latin typeface="Tahoma"/>
                <a:cs typeface="Tahoma"/>
              </a:rPr>
              <a:t> </a:t>
            </a:r>
            <a:r>
              <a:rPr dirty="0" sz="2000" spc="80">
                <a:latin typeface="Tahoma"/>
                <a:cs typeface="Tahoma"/>
              </a:rPr>
              <a:t>Эта</a:t>
            </a:r>
            <a:r>
              <a:rPr dirty="0" sz="2000" spc="-5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папка</a:t>
            </a:r>
            <a:r>
              <a:rPr dirty="0" sz="2000" spc="-6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не</a:t>
            </a:r>
            <a:r>
              <a:rPr dirty="0" sz="2000" spc="-5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должна</a:t>
            </a:r>
            <a:r>
              <a:rPr dirty="0" sz="2000" spc="-6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попадать</a:t>
            </a:r>
            <a:r>
              <a:rPr dirty="0" sz="2000" spc="-5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в</a:t>
            </a:r>
            <a:r>
              <a:rPr dirty="0" sz="2000" spc="-55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git- </a:t>
            </a:r>
            <a:r>
              <a:rPr dirty="0" sz="2000" spc="-10">
                <a:latin typeface="Tahoma"/>
                <a:cs typeface="Tahoma"/>
              </a:rPr>
              <a:t>репозиторий.</a:t>
            </a:r>
            <a:endParaRPr sz="2000">
              <a:latin typeface="Tahoma"/>
              <a:cs typeface="Tahoma"/>
            </a:endParaRPr>
          </a:p>
          <a:p>
            <a:pPr marL="494665" indent="-481965">
              <a:lnSpc>
                <a:spcPct val="100000"/>
              </a:lnSpc>
              <a:spcBef>
                <a:spcPts val="1440"/>
              </a:spcBef>
              <a:buFont typeface="MS PGothic"/>
              <a:buChar char="➔"/>
              <a:tabLst>
                <a:tab pos="494665" algn="l"/>
              </a:tabLst>
            </a:pPr>
            <a:r>
              <a:rPr dirty="0" sz="2000">
                <a:latin typeface="Tahoma"/>
                <a:cs typeface="Tahoma"/>
              </a:rPr>
              <a:t>Package.json</a:t>
            </a:r>
            <a:r>
              <a:rPr dirty="0" sz="2000" spc="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и</a:t>
            </a:r>
            <a:r>
              <a:rPr dirty="0" sz="2000" spc="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package-lock.json</a:t>
            </a:r>
            <a:r>
              <a:rPr dirty="0" sz="2000" spc="20">
                <a:latin typeface="Tahoma"/>
                <a:cs typeface="Tahoma"/>
              </a:rPr>
              <a:t> </a:t>
            </a:r>
            <a:r>
              <a:rPr dirty="0" sz="2000" spc="-40">
                <a:latin typeface="Tahoma"/>
                <a:cs typeface="Tahoma"/>
              </a:rPr>
              <a:t>также</a:t>
            </a:r>
            <a:r>
              <a:rPr dirty="0" sz="2000" spc="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относятся</a:t>
            </a:r>
            <a:r>
              <a:rPr dirty="0" sz="2000" spc="20">
                <a:latin typeface="Tahoma"/>
                <a:cs typeface="Tahoma"/>
              </a:rPr>
              <a:t> </a:t>
            </a:r>
            <a:r>
              <a:rPr dirty="0" sz="2000" spc="-130">
                <a:latin typeface="Tahoma"/>
                <a:cs typeface="Tahoma"/>
              </a:rPr>
              <a:t>к</a:t>
            </a:r>
            <a:r>
              <a:rPr dirty="0" sz="2000" spc="20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npm.</a:t>
            </a:r>
            <a:endParaRPr sz="2000">
              <a:latin typeface="Tahoma"/>
              <a:cs typeface="Tahoma"/>
            </a:endParaRPr>
          </a:p>
          <a:p>
            <a:pPr lvl="1" marL="951865" marR="419734" indent="-482600">
              <a:lnSpc>
                <a:spcPct val="160000"/>
              </a:lnSpc>
              <a:buFont typeface="MS PGothic"/>
              <a:buChar char="◆"/>
              <a:tabLst>
                <a:tab pos="951865" algn="l"/>
              </a:tabLst>
            </a:pPr>
            <a:r>
              <a:rPr dirty="0" sz="2000">
                <a:latin typeface="Tahoma"/>
                <a:cs typeface="Tahoma"/>
              </a:rPr>
              <a:t>package.json содержит</a:t>
            </a:r>
            <a:r>
              <a:rPr dirty="0" sz="2000" spc="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в себе</a:t>
            </a:r>
            <a:r>
              <a:rPr dirty="0" sz="2000" spc="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информацию о</a:t>
            </a:r>
            <a:r>
              <a:rPr dirty="0" sz="2000" spc="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проекте,</a:t>
            </a:r>
            <a:r>
              <a:rPr dirty="0" sz="200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зависимостях, </a:t>
            </a:r>
            <a:r>
              <a:rPr dirty="0" sz="2000">
                <a:latin typeface="Tahoma"/>
                <a:cs typeface="Tahoma"/>
              </a:rPr>
              <a:t>которые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требуются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для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его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работы.</a:t>
            </a:r>
            <a:endParaRPr sz="2000">
              <a:latin typeface="Tahoma"/>
              <a:cs typeface="Tahoma"/>
            </a:endParaRPr>
          </a:p>
          <a:p>
            <a:pPr lvl="1" marL="951865" marR="518159" indent="-482600">
              <a:lnSpc>
                <a:spcPct val="160000"/>
              </a:lnSpc>
              <a:buFont typeface="MS PGothic"/>
              <a:buChar char="◆"/>
              <a:tabLst>
                <a:tab pos="951865" algn="l"/>
              </a:tabLst>
            </a:pPr>
            <a:r>
              <a:rPr dirty="0" sz="2000">
                <a:latin typeface="Tahoma"/>
                <a:cs typeface="Tahoma"/>
              </a:rPr>
              <a:t>в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package-lock.json</a:t>
            </a:r>
            <a:r>
              <a:rPr dirty="0" sz="2000" spc="-1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хранится</a:t>
            </a:r>
            <a:r>
              <a:rPr dirty="0" sz="2000" spc="-1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подробная</a:t>
            </a:r>
            <a:r>
              <a:rPr dirty="0" sz="2000" spc="-1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информация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о</a:t>
            </a:r>
            <a:r>
              <a:rPr dirty="0" sz="2000" spc="-1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том,</a:t>
            </a:r>
            <a:r>
              <a:rPr dirty="0" sz="2000" spc="-1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какие пакеты</a:t>
            </a:r>
            <a:r>
              <a:rPr dirty="0" sz="2000" spc="-5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и</a:t>
            </a:r>
            <a:r>
              <a:rPr dirty="0" sz="2000" spc="-45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каких</a:t>
            </a:r>
            <a:r>
              <a:rPr dirty="0" sz="2000" spc="-4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версий</a:t>
            </a:r>
            <a:r>
              <a:rPr dirty="0" sz="2000" spc="-5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установлены</a:t>
            </a:r>
            <a:r>
              <a:rPr dirty="0" sz="2000" spc="-4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и</a:t>
            </a:r>
            <a:r>
              <a:rPr dirty="0" sz="2000" spc="-4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хранятся</a:t>
            </a:r>
            <a:r>
              <a:rPr dirty="0" sz="2000" spc="-5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в</a:t>
            </a:r>
            <a:r>
              <a:rPr dirty="0" sz="2000" spc="-4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node_modules.</a:t>
            </a:r>
            <a:r>
              <a:rPr dirty="0" sz="2000" spc="-45">
                <a:latin typeface="Tahoma"/>
                <a:cs typeface="Tahoma"/>
              </a:rPr>
              <a:t> </a:t>
            </a:r>
            <a:r>
              <a:rPr dirty="0" sz="2000" spc="45">
                <a:latin typeface="Tahoma"/>
                <a:cs typeface="Tahoma"/>
              </a:rPr>
              <a:t>Это </a:t>
            </a:r>
            <a:r>
              <a:rPr dirty="0" sz="2000" spc="-10">
                <a:latin typeface="Tahoma"/>
                <a:cs typeface="Tahoma"/>
              </a:rPr>
              <a:t>позволяет</a:t>
            </a:r>
            <a:r>
              <a:rPr dirty="0" sz="2000" spc="2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избежать</a:t>
            </a:r>
            <a:r>
              <a:rPr dirty="0" sz="2000" spc="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проблем</a:t>
            </a:r>
            <a:r>
              <a:rPr dirty="0" sz="2000" spc="25">
                <a:latin typeface="Tahoma"/>
                <a:cs typeface="Tahoma"/>
              </a:rPr>
              <a:t> </a:t>
            </a:r>
            <a:r>
              <a:rPr dirty="0" sz="2000" spc="70">
                <a:latin typeface="Tahoma"/>
                <a:cs typeface="Tahoma"/>
              </a:rPr>
              <a:t>с</a:t>
            </a:r>
            <a:r>
              <a:rPr dirty="0" sz="2000" spc="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совместимостью</a:t>
            </a:r>
            <a:r>
              <a:rPr dirty="0" sz="2000" spc="2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версий</a:t>
            </a:r>
            <a:r>
              <a:rPr dirty="0" sz="2000" spc="2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пакетов.</a:t>
            </a:r>
            <a:endParaRPr sz="2000">
              <a:latin typeface="Tahoma"/>
              <a:cs typeface="Tahoma"/>
            </a:endParaRPr>
          </a:p>
          <a:p>
            <a:pPr marL="494665" marR="371475" indent="-482600">
              <a:lnSpc>
                <a:spcPct val="160000"/>
              </a:lnSpc>
              <a:buFont typeface="MS PGothic"/>
              <a:buChar char="➔"/>
              <a:tabLst>
                <a:tab pos="494665" algn="l"/>
              </a:tabLst>
            </a:pPr>
            <a:r>
              <a:rPr dirty="0" sz="2000" spc="150">
                <a:latin typeface="Tahoma"/>
                <a:cs typeface="Tahoma"/>
              </a:rPr>
              <a:t>В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babel.config.js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и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.eslintrc.js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–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настройки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Babel,</a:t>
            </a:r>
            <a:r>
              <a:rPr dirty="0" sz="2000" spc="-1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ESLint.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Ничего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изменять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 spc="-50">
                <a:latin typeface="Tahoma"/>
                <a:cs typeface="Tahoma"/>
              </a:rPr>
              <a:t>в </a:t>
            </a:r>
            <a:r>
              <a:rPr dirty="0" sz="2000">
                <a:latin typeface="Tahoma"/>
                <a:cs typeface="Tahoma"/>
              </a:rPr>
              <a:t>них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не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требуется.</a:t>
            </a:r>
            <a:endParaRPr sz="2000">
              <a:latin typeface="Tahoma"/>
              <a:cs typeface="Tahoma"/>
            </a:endParaRPr>
          </a:p>
          <a:p>
            <a:pPr marL="494665" marR="5080" indent="-482600">
              <a:lnSpc>
                <a:spcPct val="160000"/>
              </a:lnSpc>
              <a:buFont typeface="MS PGothic"/>
              <a:buChar char="➔"/>
              <a:tabLst>
                <a:tab pos="494665" algn="l"/>
              </a:tabLst>
            </a:pPr>
            <a:r>
              <a:rPr dirty="0" sz="2000">
                <a:latin typeface="Tahoma"/>
                <a:cs typeface="Tahoma"/>
              </a:rPr>
              <a:t>Gitignore</a:t>
            </a:r>
            <a:r>
              <a:rPr dirty="0" sz="2000" spc="-4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–</a:t>
            </a:r>
            <a:r>
              <a:rPr dirty="0" sz="2000" spc="-4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вам</a:t>
            </a:r>
            <a:r>
              <a:rPr dirty="0" sz="2000" spc="-3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уже</a:t>
            </a:r>
            <a:r>
              <a:rPr dirty="0" sz="2000" spc="-4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должен</a:t>
            </a:r>
            <a:r>
              <a:rPr dirty="0" sz="2000" spc="-4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быть</a:t>
            </a:r>
            <a:r>
              <a:rPr dirty="0" sz="2000" spc="-3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знаком,</a:t>
            </a:r>
            <a:r>
              <a:rPr dirty="0" sz="2000" spc="-4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содержит</a:t>
            </a:r>
            <a:r>
              <a:rPr dirty="0" sz="2000" spc="-4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правила</a:t>
            </a:r>
            <a:r>
              <a:rPr dirty="0" sz="2000" spc="-3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для</a:t>
            </a:r>
            <a:r>
              <a:rPr dirty="0" sz="2000" spc="-4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исключения </a:t>
            </a:r>
            <a:r>
              <a:rPr dirty="0" sz="2000" spc="-30">
                <a:latin typeface="Tahoma"/>
                <a:cs typeface="Tahoma"/>
              </a:rPr>
              <a:t>папок</a:t>
            </a:r>
            <a:r>
              <a:rPr dirty="0" sz="2000" spc="-2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и</a:t>
            </a:r>
            <a:r>
              <a:rPr dirty="0" sz="2000" spc="-3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файлов</a:t>
            </a:r>
            <a:r>
              <a:rPr dirty="0" sz="2000" spc="-2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из</a:t>
            </a:r>
            <a:r>
              <a:rPr dirty="0" sz="2000" spc="-2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индексации</a:t>
            </a:r>
            <a:r>
              <a:rPr dirty="0" sz="2000" spc="-2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для</a:t>
            </a:r>
            <a:r>
              <a:rPr dirty="0" sz="2000" spc="-25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Git.</a:t>
            </a:r>
            <a:endParaRPr sz="2000">
              <a:latin typeface="Tahoma"/>
              <a:cs typeface="Tahoma"/>
            </a:endParaRPr>
          </a:p>
          <a:p>
            <a:pPr marL="494665" marR="355600" indent="-482600">
              <a:lnSpc>
                <a:spcPct val="160000"/>
              </a:lnSpc>
              <a:buFont typeface="MS PGothic"/>
              <a:buChar char="➔"/>
              <a:tabLst>
                <a:tab pos="494665" algn="l"/>
              </a:tabLst>
            </a:pPr>
            <a:r>
              <a:rPr dirty="0" sz="2000" spc="150">
                <a:latin typeface="Tahoma"/>
                <a:cs typeface="Tahoma"/>
              </a:rPr>
              <a:t>В</a:t>
            </a:r>
            <a:r>
              <a:rPr dirty="0" sz="2000" spc="-5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.browserslistrc</a:t>
            </a:r>
            <a:r>
              <a:rPr dirty="0" sz="2000" spc="-4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определяется</a:t>
            </a:r>
            <a:r>
              <a:rPr dirty="0" sz="2000" spc="-4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диапазон</a:t>
            </a:r>
            <a:r>
              <a:rPr dirty="0" sz="2000" spc="-4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браузеров,</a:t>
            </a:r>
            <a:r>
              <a:rPr dirty="0" sz="2000" spc="-4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под</a:t>
            </a:r>
            <a:r>
              <a:rPr dirty="0" sz="2000" spc="-4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которые </a:t>
            </a:r>
            <a:r>
              <a:rPr dirty="0" sz="2000">
                <a:latin typeface="Tahoma"/>
                <a:cs typeface="Tahoma"/>
              </a:rPr>
              <a:t>разрабатывается</a:t>
            </a:r>
            <a:r>
              <a:rPr dirty="0" sz="2000" spc="-15">
                <a:latin typeface="Tahoma"/>
                <a:cs typeface="Tahoma"/>
              </a:rPr>
              <a:t> </a:t>
            </a:r>
            <a:r>
              <a:rPr dirty="0" sz="2000" spc="-55">
                <a:latin typeface="Tahoma"/>
                <a:cs typeface="Tahoma"/>
              </a:rPr>
              <a:t>проект,</a:t>
            </a:r>
            <a:r>
              <a:rPr dirty="0" sz="2000" spc="-1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эти</a:t>
            </a:r>
            <a:r>
              <a:rPr dirty="0" sz="2000" spc="-1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данные</a:t>
            </a:r>
            <a:r>
              <a:rPr dirty="0" sz="2000" spc="-1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будут</a:t>
            </a:r>
            <a:r>
              <a:rPr dirty="0" sz="2000" spc="-1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использовать</a:t>
            </a:r>
            <a:r>
              <a:rPr dirty="0" sz="2000" spc="-1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Babel</a:t>
            </a:r>
            <a:r>
              <a:rPr dirty="0" sz="2000" spc="-10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при </a:t>
            </a:r>
            <a:r>
              <a:rPr dirty="0" sz="2000" spc="-10">
                <a:latin typeface="Tahoma"/>
                <a:cs typeface="Tahoma"/>
              </a:rPr>
              <a:t>генерации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кода,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 spc="50">
                <a:latin typeface="Tahoma"/>
                <a:cs typeface="Tahoma"/>
              </a:rPr>
              <a:t>а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 spc="-40">
                <a:latin typeface="Tahoma"/>
                <a:cs typeface="Tahoma"/>
              </a:rPr>
              <a:t>также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autoprefixer,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который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автоматически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подставляет </a:t>
            </a:r>
            <a:r>
              <a:rPr dirty="0" sz="2000">
                <a:latin typeface="Tahoma"/>
                <a:cs typeface="Tahoma"/>
              </a:rPr>
              <a:t>префиксы</a:t>
            </a:r>
            <a:r>
              <a:rPr dirty="0" sz="2000" spc="65">
                <a:latin typeface="Tahoma"/>
                <a:cs typeface="Tahoma"/>
              </a:rPr>
              <a:t> </a:t>
            </a:r>
            <a:r>
              <a:rPr dirty="0" sz="2000" spc="105">
                <a:latin typeface="Tahoma"/>
                <a:cs typeface="Tahoma"/>
              </a:rPr>
              <a:t>CSS-</a:t>
            </a:r>
            <a:r>
              <a:rPr dirty="0" sz="2000">
                <a:latin typeface="Tahoma"/>
                <a:cs typeface="Tahoma"/>
              </a:rPr>
              <a:t>свойствам</a:t>
            </a:r>
            <a:r>
              <a:rPr dirty="0" sz="2000" spc="7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для</a:t>
            </a:r>
            <a:r>
              <a:rPr dirty="0" sz="2000" spc="70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поддержки</a:t>
            </a:r>
            <a:r>
              <a:rPr dirty="0" sz="2000" spc="6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старых</a:t>
            </a:r>
            <a:r>
              <a:rPr dirty="0" sz="2000" spc="7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браузеров.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1100" y="3727958"/>
            <a:ext cx="7834630" cy="156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Src</a:t>
            </a:r>
            <a:r>
              <a:rPr dirty="0" sz="2400" spc="10" b="1">
                <a:latin typeface="Arial"/>
                <a:cs typeface="Arial"/>
              </a:rPr>
              <a:t> </a:t>
            </a:r>
            <a:r>
              <a:rPr dirty="0" sz="2400">
                <a:latin typeface="Tahoma"/>
                <a:cs typeface="Tahoma"/>
              </a:rPr>
              <a:t>–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это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основная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папка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где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мы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будем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вести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работу,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в</a:t>
            </a:r>
            <a:endParaRPr sz="2400">
              <a:latin typeface="Tahoma"/>
              <a:cs typeface="Tahoma"/>
            </a:endParaRPr>
          </a:p>
          <a:p>
            <a:pPr marL="12700" marR="1031240">
              <a:lnSpc>
                <a:spcPct val="160000"/>
              </a:lnSpc>
            </a:pPr>
            <a:r>
              <a:rPr dirty="0" sz="2400">
                <a:latin typeface="Tahoma"/>
                <a:cs typeface="Tahoma"/>
              </a:rPr>
              <a:t>ней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будет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215">
                <a:latin typeface="Tahoma"/>
                <a:cs typeface="Tahoma"/>
              </a:rPr>
              <a:t>JS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код,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компоненты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Vue,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60">
                <a:latin typeface="Tahoma"/>
                <a:cs typeface="Tahoma"/>
              </a:rPr>
              <a:t>а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также </a:t>
            </a:r>
            <a:r>
              <a:rPr dirty="0" sz="2400">
                <a:latin typeface="Tahoma"/>
                <a:cs typeface="Tahoma"/>
              </a:rPr>
              <a:t>используемые приложением статичные </a:t>
            </a:r>
            <a:r>
              <a:rPr dirty="0" sz="2400" spc="-10">
                <a:latin typeface="Tahoma"/>
                <a:cs typeface="Tahoma"/>
              </a:rPr>
              <a:t>файлы.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496" y="2790100"/>
            <a:ext cx="6111647" cy="5122874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228" y="3479012"/>
            <a:ext cx="8052526" cy="30670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C91C4B"/>
                </a:solidFill>
              </a:rPr>
              <a:t>Почему</a:t>
            </a:r>
            <a:r>
              <a:rPr dirty="0" spc="-380">
                <a:solidFill>
                  <a:srgbClr val="C91C4B"/>
                </a:solidFill>
              </a:rPr>
              <a:t> </a:t>
            </a:r>
            <a:r>
              <a:rPr dirty="0" spc="-20">
                <a:solidFill>
                  <a:srgbClr val="C91C4B"/>
                </a:solidFill>
              </a:rPr>
              <a:t>Vue.js?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4" cy="72603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137665" y="3294409"/>
            <a:ext cx="3041650" cy="3997325"/>
          </a:xfrm>
          <a:prstGeom prst="rect">
            <a:avLst/>
          </a:prstGeom>
        </p:spPr>
        <p:txBody>
          <a:bodyPr wrap="square" lIns="0" tIns="142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dirty="0" sz="2400" b="1">
                <a:latin typeface="Arial"/>
                <a:cs typeface="Arial"/>
              </a:rPr>
              <a:t>Идеален</a:t>
            </a:r>
            <a:r>
              <a:rPr dirty="0" sz="2400" spc="-114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для</a:t>
            </a:r>
            <a:r>
              <a:rPr dirty="0" sz="2400" spc="-110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старта</a:t>
            </a:r>
            <a:endParaRPr sz="2400">
              <a:latin typeface="Arial"/>
              <a:cs typeface="Arial"/>
            </a:endParaRPr>
          </a:p>
          <a:p>
            <a:pPr marL="12700" marR="1061720">
              <a:lnSpc>
                <a:spcPct val="110000"/>
              </a:lnSpc>
              <a:spcBef>
                <a:spcPts val="650"/>
              </a:spcBef>
            </a:pPr>
            <a:r>
              <a:rPr dirty="0" sz="2100">
                <a:latin typeface="Tahoma"/>
                <a:cs typeface="Tahoma"/>
              </a:rPr>
              <a:t>Простой</a:t>
            </a:r>
            <a:r>
              <a:rPr dirty="0" sz="2100" spc="55">
                <a:latin typeface="Tahoma"/>
                <a:cs typeface="Tahoma"/>
              </a:rPr>
              <a:t> </a:t>
            </a:r>
            <a:r>
              <a:rPr dirty="0" sz="2100" spc="-10">
                <a:latin typeface="Tahoma"/>
                <a:cs typeface="Tahoma"/>
              </a:rPr>
              <a:t>аналог существующих фреймворков</a:t>
            </a:r>
            <a:endParaRPr sz="2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485"/>
              </a:spcBef>
            </a:pP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Легкий</a:t>
            </a:r>
            <a:r>
              <a:rPr dirty="0" sz="2400" spc="-6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и</a:t>
            </a:r>
            <a:r>
              <a:rPr dirty="0" sz="2400" spc="-60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гибкий</a:t>
            </a:r>
            <a:endParaRPr sz="2400">
              <a:latin typeface="Arial"/>
              <a:cs typeface="Arial"/>
            </a:endParaRPr>
          </a:p>
          <a:p>
            <a:pPr marL="12700" marR="129539">
              <a:lnSpc>
                <a:spcPct val="110000"/>
              </a:lnSpc>
              <a:spcBef>
                <a:spcPts val="645"/>
              </a:spcBef>
            </a:pPr>
            <a:r>
              <a:rPr dirty="0" sz="2100">
                <a:latin typeface="Tahoma"/>
                <a:cs typeface="Tahoma"/>
              </a:rPr>
              <a:t>Подходит</a:t>
            </a:r>
            <a:r>
              <a:rPr dirty="0" sz="2100" spc="-5">
                <a:latin typeface="Tahoma"/>
                <a:cs typeface="Tahoma"/>
              </a:rPr>
              <a:t> </a:t>
            </a:r>
            <a:r>
              <a:rPr dirty="0" sz="2100">
                <a:latin typeface="Tahoma"/>
                <a:cs typeface="Tahoma"/>
              </a:rPr>
              <a:t>для</a:t>
            </a:r>
            <a:r>
              <a:rPr dirty="0" sz="2100" spc="-10">
                <a:latin typeface="Tahoma"/>
                <a:cs typeface="Tahoma"/>
              </a:rPr>
              <a:t> решения </a:t>
            </a:r>
            <a:r>
              <a:rPr dirty="0" sz="2100">
                <a:latin typeface="Tahoma"/>
                <a:cs typeface="Tahoma"/>
              </a:rPr>
              <a:t>задач</a:t>
            </a:r>
            <a:r>
              <a:rPr dirty="0" sz="2100" spc="-80">
                <a:latin typeface="Tahoma"/>
                <a:cs typeface="Tahoma"/>
              </a:rPr>
              <a:t> </a:t>
            </a:r>
            <a:r>
              <a:rPr dirty="0" sz="2100" spc="-10">
                <a:latin typeface="Tahoma"/>
                <a:cs typeface="Tahoma"/>
              </a:rPr>
              <a:t>разного</a:t>
            </a:r>
            <a:r>
              <a:rPr dirty="0" sz="2100" spc="-70">
                <a:latin typeface="Tahoma"/>
                <a:cs typeface="Tahoma"/>
              </a:rPr>
              <a:t> </a:t>
            </a:r>
            <a:r>
              <a:rPr dirty="0" sz="2100" spc="-10">
                <a:latin typeface="Tahoma"/>
                <a:cs typeface="Tahoma"/>
              </a:rPr>
              <a:t>уровня сложности</a:t>
            </a:r>
            <a:endParaRPr sz="2100">
              <a:latin typeface="Tahoma"/>
              <a:cs typeface="Tahom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937" y="3523963"/>
            <a:ext cx="249087" cy="24908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937" y="5813402"/>
            <a:ext cx="249119" cy="24911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803327" y="3294409"/>
            <a:ext cx="3592829" cy="1308735"/>
          </a:xfrm>
          <a:prstGeom prst="rect">
            <a:avLst/>
          </a:prstGeom>
        </p:spPr>
        <p:txBody>
          <a:bodyPr wrap="square" lIns="0" tIns="142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dirty="0" sz="2400" spc="-10" b="1">
                <a:latin typeface="Arial"/>
                <a:cs typeface="Arial"/>
              </a:rPr>
              <a:t>Документация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10000"/>
              </a:lnSpc>
              <a:spcBef>
                <a:spcPts val="650"/>
              </a:spcBef>
            </a:pPr>
            <a:r>
              <a:rPr dirty="0" sz="2100">
                <a:latin typeface="Tahoma"/>
                <a:cs typeface="Tahoma"/>
              </a:rPr>
              <a:t>Подробная</a:t>
            </a:r>
            <a:r>
              <a:rPr dirty="0" sz="2100" spc="15">
                <a:latin typeface="Tahoma"/>
                <a:cs typeface="Tahoma"/>
              </a:rPr>
              <a:t> </a:t>
            </a:r>
            <a:r>
              <a:rPr dirty="0" sz="2100">
                <a:latin typeface="Tahoma"/>
                <a:cs typeface="Tahoma"/>
              </a:rPr>
              <a:t>документация</a:t>
            </a:r>
            <a:r>
              <a:rPr dirty="0" sz="2100" spc="20">
                <a:latin typeface="Tahoma"/>
                <a:cs typeface="Tahoma"/>
              </a:rPr>
              <a:t> </a:t>
            </a:r>
            <a:r>
              <a:rPr dirty="0" sz="2100" spc="-25">
                <a:latin typeface="Tahoma"/>
                <a:cs typeface="Tahoma"/>
              </a:rPr>
              <a:t>на </a:t>
            </a:r>
            <a:r>
              <a:rPr dirty="0" sz="2100">
                <a:latin typeface="Tahoma"/>
                <a:cs typeface="Tahoma"/>
              </a:rPr>
              <a:t>русском</a:t>
            </a:r>
            <a:r>
              <a:rPr dirty="0" sz="2100" spc="-5">
                <a:latin typeface="Tahoma"/>
                <a:cs typeface="Tahoma"/>
              </a:rPr>
              <a:t> </a:t>
            </a:r>
            <a:r>
              <a:rPr dirty="0" sz="2100" spc="-10">
                <a:latin typeface="Tahoma"/>
                <a:cs typeface="Tahoma"/>
              </a:rPr>
              <a:t>языке</a:t>
            </a:r>
            <a:endParaRPr sz="2100">
              <a:latin typeface="Tahoma"/>
              <a:cs typeface="Tahom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08600" y="3523963"/>
            <a:ext cx="249087" cy="249087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5803327" y="5630972"/>
            <a:ext cx="3517265" cy="2012314"/>
          </a:xfrm>
          <a:prstGeom prst="rect">
            <a:avLst/>
          </a:prstGeom>
        </p:spPr>
        <p:txBody>
          <a:bodyPr wrap="square" lIns="0" tIns="142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dirty="0" sz="2400" b="1">
                <a:latin typeface="Arial"/>
                <a:cs typeface="Arial"/>
              </a:rPr>
              <a:t>Принцип</a:t>
            </a:r>
            <a:r>
              <a:rPr dirty="0" sz="2400" spc="-5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реактивности</a:t>
            </a:r>
            <a:endParaRPr sz="2400">
              <a:latin typeface="Arial"/>
              <a:cs typeface="Arial"/>
            </a:endParaRPr>
          </a:p>
          <a:p>
            <a:pPr marL="12700" marR="307340">
              <a:lnSpc>
                <a:spcPct val="110000"/>
              </a:lnSpc>
              <a:spcBef>
                <a:spcPts val="650"/>
              </a:spcBef>
            </a:pPr>
            <a:r>
              <a:rPr dirty="0" sz="2100">
                <a:latin typeface="Tahoma"/>
                <a:cs typeface="Tahoma"/>
              </a:rPr>
              <a:t>Можно</a:t>
            </a:r>
            <a:r>
              <a:rPr dirty="0" sz="2100" spc="15">
                <a:latin typeface="Tahoma"/>
                <a:cs typeface="Tahoma"/>
              </a:rPr>
              <a:t> </a:t>
            </a:r>
            <a:r>
              <a:rPr dirty="0" sz="2100">
                <a:latin typeface="Tahoma"/>
                <a:cs typeface="Tahoma"/>
              </a:rPr>
              <a:t>разобраться</a:t>
            </a:r>
            <a:r>
              <a:rPr dirty="0" sz="2100" spc="10">
                <a:latin typeface="Tahoma"/>
                <a:cs typeface="Tahoma"/>
              </a:rPr>
              <a:t> </a:t>
            </a:r>
            <a:r>
              <a:rPr dirty="0" sz="2100" spc="15">
                <a:latin typeface="Tahoma"/>
                <a:cs typeface="Tahoma"/>
              </a:rPr>
              <a:t>с </a:t>
            </a:r>
            <a:r>
              <a:rPr dirty="0" sz="2100" spc="-10">
                <a:latin typeface="Tahoma"/>
                <a:cs typeface="Tahoma"/>
              </a:rPr>
              <a:t>принципом</a:t>
            </a:r>
            <a:r>
              <a:rPr dirty="0" sz="2100" spc="-140">
                <a:latin typeface="Tahoma"/>
                <a:cs typeface="Tahoma"/>
              </a:rPr>
              <a:t> </a:t>
            </a:r>
            <a:r>
              <a:rPr dirty="0" sz="2100" spc="-10">
                <a:latin typeface="Tahoma"/>
                <a:cs typeface="Tahoma"/>
              </a:rPr>
              <a:t>реактивности, </a:t>
            </a:r>
            <a:r>
              <a:rPr dirty="0" sz="2100" spc="-20">
                <a:latin typeface="Tahoma"/>
                <a:cs typeface="Tahoma"/>
              </a:rPr>
              <a:t>который</a:t>
            </a:r>
            <a:r>
              <a:rPr dirty="0" sz="2100" spc="10">
                <a:latin typeface="Tahoma"/>
                <a:cs typeface="Tahoma"/>
              </a:rPr>
              <a:t> </a:t>
            </a:r>
            <a:r>
              <a:rPr dirty="0" sz="2100">
                <a:latin typeface="Tahoma"/>
                <a:cs typeface="Tahoma"/>
              </a:rPr>
              <a:t>сейчас</a:t>
            </a:r>
            <a:r>
              <a:rPr dirty="0" sz="2100" spc="20">
                <a:latin typeface="Tahoma"/>
                <a:cs typeface="Tahoma"/>
              </a:rPr>
              <a:t> </a:t>
            </a:r>
            <a:r>
              <a:rPr dirty="0" sz="2100" spc="-10">
                <a:latin typeface="Tahoma"/>
                <a:cs typeface="Tahoma"/>
              </a:rPr>
              <a:t>крайне популярен</a:t>
            </a:r>
            <a:endParaRPr sz="2100">
              <a:latin typeface="Tahoma"/>
              <a:cs typeface="Tahoma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08587" y="5813390"/>
            <a:ext cx="249119" cy="249119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411" y="3428250"/>
            <a:ext cx="9018175" cy="2600971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1100" y="2217158"/>
            <a:ext cx="71551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ahoma"/>
                <a:cs typeface="Tahoma"/>
              </a:rPr>
              <a:t>Давайте в этом убедимся и запустим команду </a:t>
            </a:r>
            <a:r>
              <a:rPr dirty="0" sz="2400" spc="-25">
                <a:latin typeface="Tahoma"/>
                <a:cs typeface="Tahoma"/>
              </a:rPr>
              <a:t>для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11100" y="2582918"/>
            <a:ext cx="9944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Tahoma"/>
                <a:cs typeface="Tahoma"/>
              </a:rPr>
              <a:t>сборки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978098" y="2607810"/>
            <a:ext cx="1847214" cy="36576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85"/>
              </a:lnSpc>
            </a:pPr>
            <a:r>
              <a:rPr dirty="0" sz="2400">
                <a:latin typeface="Tahoma"/>
                <a:cs typeface="Tahoma"/>
              </a:rPr>
              <a:t>npm</a:t>
            </a:r>
            <a:r>
              <a:rPr dirty="0" sz="2400" spc="-1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run</a:t>
            </a:r>
            <a:r>
              <a:rPr dirty="0" sz="2400" spc="-15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build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443" y="3761537"/>
            <a:ext cx="8394274" cy="4551474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1100" y="2803307"/>
            <a:ext cx="769556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75">
                <a:latin typeface="Tahoma"/>
                <a:cs typeface="Tahoma"/>
              </a:rPr>
              <a:t>Если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мы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откроем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index.html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из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dist,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то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увидим,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что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код </a:t>
            </a:r>
            <a:r>
              <a:rPr dirty="0" sz="2400">
                <a:latin typeface="Tahoma"/>
                <a:cs typeface="Tahoma"/>
              </a:rPr>
              <a:t>изменился,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он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50">
                <a:latin typeface="Tahoma"/>
                <a:cs typeface="Tahoma"/>
              </a:rPr>
              <a:t>был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оптимизирован,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лишние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пробелы удалились.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036" y="4912250"/>
            <a:ext cx="9712935" cy="726049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1100" y="2803307"/>
            <a:ext cx="7877175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55">
                <a:latin typeface="Tahoma"/>
                <a:cs typeface="Tahoma"/>
              </a:rPr>
              <a:t>Но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если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мы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приведем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код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читаемый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вид,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то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заметим, что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появились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дополнительные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-30">
                <a:latin typeface="Tahoma"/>
                <a:cs typeface="Tahoma"/>
              </a:rPr>
              <a:t>строчки,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которые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как </a:t>
            </a:r>
            <a:r>
              <a:rPr dirty="0" sz="2400">
                <a:latin typeface="Tahoma"/>
                <a:cs typeface="Tahoma"/>
              </a:rPr>
              <a:t>раз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-30">
                <a:latin typeface="Tahoma"/>
                <a:cs typeface="Tahoma"/>
              </a:rPr>
              <a:t>подключают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эти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сгенерированные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во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время </a:t>
            </a:r>
            <a:r>
              <a:rPr dirty="0" sz="2400">
                <a:latin typeface="Tahoma"/>
                <a:cs typeface="Tahoma"/>
              </a:rPr>
              <a:t>сборки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файлы.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775" y="4854200"/>
            <a:ext cx="8895599" cy="3378948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698" y="4087262"/>
            <a:ext cx="8895600" cy="2112474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1100" y="3727958"/>
            <a:ext cx="7676515" cy="3317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809750">
              <a:lnSpc>
                <a:spcPct val="100000"/>
              </a:lnSpc>
              <a:spcBef>
                <a:spcPts val="100"/>
              </a:spcBef>
            </a:pPr>
            <a:r>
              <a:rPr dirty="0" sz="2400" spc="80">
                <a:latin typeface="Tahoma"/>
                <a:cs typeface="Tahoma"/>
              </a:rPr>
              <a:t>Это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интерполяция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системных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значений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25">
                <a:latin typeface="Tahoma"/>
                <a:cs typeface="Tahoma"/>
              </a:rPr>
              <a:t>с </a:t>
            </a:r>
            <a:r>
              <a:rPr dirty="0" sz="2400">
                <a:latin typeface="Tahoma"/>
                <a:cs typeface="Tahoma"/>
              </a:rPr>
              <a:t>использованием</a:t>
            </a:r>
            <a:r>
              <a:rPr dirty="0" sz="2400" spc="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синтаксиса</a:t>
            </a:r>
            <a:r>
              <a:rPr dirty="0" sz="2400" spc="5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lodash </a:t>
            </a:r>
            <a:r>
              <a:rPr dirty="0" u="heavy" sz="2400" spc="-2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https://lodash.com/docs/4.17.15#template</a:t>
            </a:r>
            <a:r>
              <a:rPr dirty="0" sz="2400" spc="-20"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2880"/>
              </a:spcBef>
            </a:pPr>
            <a:r>
              <a:rPr dirty="0" sz="2400">
                <a:latin typeface="Tahoma"/>
                <a:cs typeface="Tahoma"/>
              </a:rPr>
              <a:t>Чтобы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не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углубляться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подробности,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вам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достаточно знать,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что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если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вы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хотите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подключить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какой-</a:t>
            </a:r>
            <a:r>
              <a:rPr dirty="0" sz="2400" spc="-25">
                <a:latin typeface="Tahoma"/>
                <a:cs typeface="Tahoma"/>
              </a:rPr>
              <a:t>то </a:t>
            </a:r>
            <a:r>
              <a:rPr dirty="0" sz="2400" spc="-10">
                <a:latin typeface="Tahoma"/>
                <a:cs typeface="Tahoma"/>
              </a:rPr>
              <a:t>статический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50">
                <a:latin typeface="Tahoma"/>
                <a:cs typeface="Tahoma"/>
              </a:rPr>
              <a:t>файл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60">
                <a:latin typeface="Tahoma"/>
                <a:cs typeface="Tahoma"/>
              </a:rPr>
              <a:t>HTML-</a:t>
            </a:r>
            <a:r>
              <a:rPr dirty="0" sz="2400">
                <a:latin typeface="Tahoma"/>
                <a:cs typeface="Tahoma"/>
              </a:rPr>
              <a:t>шаблон,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например,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60">
                <a:latin typeface="Tahoma"/>
                <a:cs typeface="Tahoma"/>
              </a:rPr>
              <a:t>как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в </a:t>
            </a:r>
            <a:r>
              <a:rPr dirty="0" sz="2400">
                <a:latin typeface="Tahoma"/>
                <a:cs typeface="Tahoma"/>
              </a:rPr>
              <a:t>этом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случае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–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фавиконку,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вы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должны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указывать </a:t>
            </a:r>
            <a:r>
              <a:rPr dirty="0" sz="2400">
                <a:latin typeface="Tahoma"/>
                <a:cs typeface="Tahoma"/>
              </a:rPr>
              <a:t>префикс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320">
                <a:latin typeface="Tahoma"/>
                <a:cs typeface="Tahoma"/>
              </a:rPr>
              <a:t>&lt;%=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160">
                <a:latin typeface="Tahoma"/>
                <a:cs typeface="Tahoma"/>
              </a:rPr>
              <a:t>BASE_URL</a:t>
            </a:r>
            <a:r>
              <a:rPr dirty="0" sz="2400" spc="-14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%&gt;.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9920" y="2970225"/>
            <a:ext cx="6031558" cy="4108449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1100" y="3727958"/>
            <a:ext cx="766953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ahoma"/>
                <a:cs typeface="Tahoma"/>
              </a:rPr>
              <a:t>Давайте</a:t>
            </a:r>
            <a:r>
              <a:rPr dirty="0" sz="2400" spc="-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теперь</a:t>
            </a:r>
            <a:r>
              <a:rPr dirty="0" sz="2400" spc="-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запустим</a:t>
            </a:r>
            <a:r>
              <a:rPr dirty="0" sz="2400" spc="-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тестовый</a:t>
            </a:r>
            <a:r>
              <a:rPr dirty="0" sz="2400" spc="-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веб-сервер</a:t>
            </a:r>
            <a:r>
              <a:rPr dirty="0" sz="2400" spc="-1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для </a:t>
            </a:r>
            <a:r>
              <a:rPr dirty="0" sz="2400" spc="-10">
                <a:latin typeface="Tahoma"/>
                <a:cs typeface="Tahoma"/>
              </a:rPr>
              <a:t>разработки,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чтобы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не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собирать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проект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командой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build каждый</a:t>
            </a:r>
            <a:r>
              <a:rPr dirty="0" sz="2400" spc="-16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раз.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23800" y="5215890"/>
            <a:ext cx="1948180" cy="36576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85"/>
              </a:lnSpc>
            </a:pPr>
            <a:r>
              <a:rPr dirty="0" sz="2400">
                <a:latin typeface="Tahoma"/>
                <a:cs typeface="Tahoma"/>
              </a:rPr>
              <a:t>npm</a:t>
            </a:r>
            <a:r>
              <a:rPr dirty="0" sz="2400" spc="-1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run</a:t>
            </a:r>
            <a:r>
              <a:rPr dirty="0" sz="2400" spc="-15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serve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11100" y="5922517"/>
            <a:ext cx="7990840" cy="2219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180">
                <a:latin typeface="Tahoma"/>
                <a:cs typeface="Tahoma"/>
              </a:rPr>
              <a:t>В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этом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режиме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все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55">
                <a:latin typeface="Tahoma"/>
                <a:cs typeface="Tahoma"/>
              </a:rPr>
              <a:t>файлы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проекта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отслеживаются,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и </a:t>
            </a:r>
            <a:r>
              <a:rPr dirty="0" sz="2400">
                <a:latin typeface="Tahoma"/>
                <a:cs typeface="Tahoma"/>
              </a:rPr>
              <a:t>при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любом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изменении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проект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автоматически </a:t>
            </a:r>
            <a:r>
              <a:rPr dirty="0" sz="2400">
                <a:latin typeface="Tahoma"/>
                <a:cs typeface="Tahoma"/>
              </a:rPr>
              <a:t>пересобирается.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Также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за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счет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того,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что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режиме разработки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не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выполняются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операции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оптимизации,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50">
                <a:latin typeface="Tahoma"/>
                <a:cs typeface="Tahoma"/>
              </a:rPr>
              <a:t>мы </a:t>
            </a:r>
            <a:r>
              <a:rPr dirty="0" sz="2400">
                <a:latin typeface="Tahoma"/>
                <a:cs typeface="Tahoma"/>
              </a:rPr>
              <a:t>экономим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драгоценное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время.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2400" spc="50">
                <a:latin typeface="Tahoma"/>
                <a:cs typeface="Tahoma"/>
              </a:rPr>
              <a:t>Перейдем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ссылке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из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консоли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u="heavy" sz="2400" spc="-1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http://localhost:8081/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6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0286999" y="0"/>
                </a:lnTo>
                <a:lnTo>
                  <a:pt x="10286999" y="10286999"/>
                </a:lnTo>
                <a:close/>
              </a:path>
            </a:pathLst>
          </a:custGeom>
          <a:solidFill>
            <a:srgbClr val="C91C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239" y="1835022"/>
            <a:ext cx="1720214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-25">
                <a:solidFill>
                  <a:srgbClr val="FFFFFF"/>
                </a:solidFill>
              </a:rPr>
              <a:t>02</a:t>
            </a:r>
            <a:endParaRPr sz="120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058" y="3961056"/>
            <a:ext cx="6325943" cy="6325943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30251" y="3581654"/>
            <a:ext cx="6319520" cy="6280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z="6000" spc="60">
                <a:solidFill>
                  <a:srgbClr val="FFFFFF"/>
                </a:solidFill>
                <a:latin typeface="Tahoma"/>
                <a:cs typeface="Tahoma"/>
              </a:rPr>
              <a:t>Онлайн-</a:t>
            </a:r>
            <a:r>
              <a:rPr dirty="0" sz="6000" spc="45">
                <a:solidFill>
                  <a:srgbClr val="FFFFFF"/>
                </a:solidFill>
                <a:latin typeface="Tahoma"/>
                <a:cs typeface="Tahoma"/>
              </a:rPr>
              <a:t>сервисы </a:t>
            </a:r>
            <a:r>
              <a:rPr dirty="0" sz="6000" spc="125">
                <a:solidFill>
                  <a:srgbClr val="FFFFFF"/>
                </a:solidFill>
                <a:latin typeface="Tahoma"/>
                <a:cs typeface="Tahoma"/>
              </a:rPr>
              <a:t>для</a:t>
            </a:r>
            <a:r>
              <a:rPr dirty="0" sz="60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>
                <a:solidFill>
                  <a:srgbClr val="FFFFFF"/>
                </a:solidFill>
                <a:latin typeface="Tahoma"/>
                <a:cs typeface="Tahoma"/>
              </a:rPr>
              <a:t>работы</a:t>
            </a:r>
            <a:r>
              <a:rPr dirty="0" sz="60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 spc="170">
                <a:solidFill>
                  <a:srgbClr val="FFFFFF"/>
                </a:solidFill>
                <a:latin typeface="Tahoma"/>
                <a:cs typeface="Tahoma"/>
              </a:rPr>
              <a:t>с </a:t>
            </a:r>
            <a:r>
              <a:rPr dirty="0" sz="6000">
                <a:solidFill>
                  <a:srgbClr val="FFFFFF"/>
                </a:solidFill>
                <a:latin typeface="Tahoma"/>
                <a:cs typeface="Tahoma"/>
              </a:rPr>
              <a:t>кодом.</a:t>
            </a:r>
            <a:r>
              <a:rPr dirty="0" sz="6000" spc="-3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 spc="-10">
                <a:solidFill>
                  <a:srgbClr val="FFFFFF"/>
                </a:solidFill>
                <a:latin typeface="Tahoma"/>
                <a:cs typeface="Tahoma"/>
              </a:rPr>
              <a:t>Настройки </a:t>
            </a:r>
            <a:r>
              <a:rPr dirty="0" sz="6000" spc="-55">
                <a:solidFill>
                  <a:srgbClr val="FFFFFF"/>
                </a:solidFill>
                <a:latin typeface="Tahoma"/>
                <a:cs typeface="Tahoma"/>
              </a:rPr>
              <a:t>окружения</a:t>
            </a:r>
            <a:r>
              <a:rPr dirty="0" sz="6000" spc="-4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 spc="-50">
                <a:solidFill>
                  <a:srgbClr val="FFFFFF"/>
                </a:solidFill>
                <a:latin typeface="Tahoma"/>
                <a:cs typeface="Tahoma"/>
              </a:rPr>
              <a:t>в </a:t>
            </a:r>
            <a:r>
              <a:rPr dirty="0" sz="6000" spc="50">
                <a:solidFill>
                  <a:srgbClr val="FFFFFF"/>
                </a:solidFill>
                <a:latin typeface="Tahoma"/>
                <a:cs typeface="Tahoma"/>
              </a:rPr>
              <a:t>codepen.io</a:t>
            </a:r>
            <a:r>
              <a:rPr dirty="0" sz="600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 spc="100">
                <a:solidFill>
                  <a:srgbClr val="FFFFFF"/>
                </a:solidFill>
                <a:latin typeface="Tahoma"/>
                <a:cs typeface="Tahoma"/>
              </a:rPr>
              <a:t>для </a:t>
            </a:r>
            <a:r>
              <a:rPr dirty="0" sz="6000" spc="65">
                <a:solidFill>
                  <a:srgbClr val="FFFFFF"/>
                </a:solidFill>
                <a:latin typeface="Tahoma"/>
                <a:cs typeface="Tahoma"/>
              </a:rPr>
              <a:t>Vue</a:t>
            </a:r>
            <a:endParaRPr sz="6000">
              <a:latin typeface="Tahoma"/>
              <a:cs typeface="Tahom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193" y="271065"/>
            <a:ext cx="1950720" cy="97614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6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0286999" y="0"/>
                </a:lnTo>
                <a:lnTo>
                  <a:pt x="10286999" y="10286999"/>
                </a:lnTo>
                <a:close/>
              </a:path>
            </a:pathLst>
          </a:custGeom>
          <a:solidFill>
            <a:srgbClr val="C91C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2066" y="1711573"/>
            <a:ext cx="435737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Цель</a:t>
            </a:r>
            <a:r>
              <a:rPr dirty="0" spc="-125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Урока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434193" y="271065"/>
            <a:ext cx="1950720" cy="976630"/>
            <a:chOff x="434193" y="271065"/>
            <a:chExt cx="1950720" cy="97663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610" y="370552"/>
              <a:ext cx="1660287" cy="7260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193" y="271065"/>
              <a:ext cx="1950720" cy="976149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525866" y="3801598"/>
            <a:ext cx="6805930" cy="128778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530"/>
              </a:spcBef>
              <a:buFont typeface="MS PGothic"/>
              <a:buChar char="➔"/>
              <a:tabLst>
                <a:tab pos="545465" algn="l"/>
              </a:tabLst>
            </a:pP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Познакомимся</a:t>
            </a:r>
            <a:r>
              <a:rPr dirty="0" sz="24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dirty="0" sz="24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докуметацией</a:t>
            </a:r>
            <a:r>
              <a:rPr dirty="0" sz="24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ahoma"/>
                <a:cs typeface="Tahoma"/>
              </a:rPr>
              <a:t>Vue;</a:t>
            </a:r>
            <a:endParaRPr sz="2400">
              <a:latin typeface="Tahoma"/>
              <a:cs typeface="Tahoma"/>
            </a:endParaRPr>
          </a:p>
          <a:p>
            <a:pPr marL="545465" indent="-532765">
              <a:lnSpc>
                <a:spcPct val="100000"/>
              </a:lnSpc>
              <a:spcBef>
                <a:spcPts val="430"/>
              </a:spcBef>
              <a:buFont typeface="MS PGothic"/>
              <a:buChar char="➔"/>
              <a:tabLst>
                <a:tab pos="545465" algn="l"/>
              </a:tabLst>
            </a:pP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Поработаете</a:t>
            </a:r>
            <a:r>
              <a:rPr dirty="0" sz="240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dirty="0" sz="240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онлайн-редакторами</a:t>
            </a:r>
            <a:r>
              <a:rPr dirty="0" sz="240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кода;</a:t>
            </a:r>
            <a:endParaRPr sz="2400">
              <a:latin typeface="Tahoma"/>
              <a:cs typeface="Tahoma"/>
            </a:endParaRPr>
          </a:p>
          <a:p>
            <a:pPr marL="545465" indent="-532765">
              <a:lnSpc>
                <a:spcPct val="100000"/>
              </a:lnSpc>
              <a:spcBef>
                <a:spcPts val="434"/>
              </a:spcBef>
              <a:buFont typeface="MS PGothic"/>
              <a:buChar char="➔"/>
              <a:tabLst>
                <a:tab pos="545465" algn="l"/>
              </a:tabLst>
            </a:pP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Напишете</a:t>
            </a:r>
            <a:r>
              <a:rPr dirty="0" sz="24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свои</a:t>
            </a:r>
            <a:r>
              <a:rPr dirty="0" sz="24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первые</a:t>
            </a:r>
            <a:r>
              <a:rPr dirty="0" sz="24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ahoma"/>
                <a:cs typeface="Tahoma"/>
              </a:rPr>
              <a:t>строчки</a:t>
            </a:r>
            <a:r>
              <a:rPr dirty="0" sz="24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кода</a:t>
            </a:r>
            <a:r>
              <a:rPr dirty="0" sz="24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на</a:t>
            </a:r>
            <a:r>
              <a:rPr dirty="0" sz="24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ahoma"/>
                <a:cs typeface="Tahoma"/>
              </a:rPr>
              <a:t>Vue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" y="7561263"/>
            <a:ext cx="10286995" cy="272573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1" cy="7260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115" y="1489823"/>
            <a:ext cx="546100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C91C4B"/>
                </a:solidFill>
              </a:rPr>
              <a:t>Документация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3486555"/>
            <a:ext cx="9633982" cy="516520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641" y="1629923"/>
            <a:ext cx="545084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C91C4B"/>
                </a:solidFill>
              </a:rPr>
              <a:t>Установка</a:t>
            </a:r>
            <a:r>
              <a:rPr dirty="0" spc="-405">
                <a:solidFill>
                  <a:srgbClr val="C91C4B"/>
                </a:solidFill>
              </a:rPr>
              <a:t> </a:t>
            </a:r>
            <a:r>
              <a:rPr dirty="0" spc="-30">
                <a:solidFill>
                  <a:srgbClr val="C91C4B"/>
                </a:solidFill>
              </a:rPr>
              <a:t>Vue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1" cy="72603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21650" y="3373041"/>
            <a:ext cx="8894445" cy="3451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>
                <a:latin typeface="Tahoma"/>
                <a:cs typeface="Tahoma"/>
              </a:rPr>
              <a:t>Скачать</a:t>
            </a:r>
            <a:r>
              <a:rPr dirty="0" sz="2300" spc="-35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Vue</a:t>
            </a:r>
            <a:r>
              <a:rPr dirty="0" sz="2300" spc="-35">
                <a:latin typeface="Tahoma"/>
                <a:cs typeface="Tahoma"/>
              </a:rPr>
              <a:t> </a:t>
            </a:r>
            <a:r>
              <a:rPr dirty="0" sz="2300" spc="-10">
                <a:latin typeface="Tahoma"/>
                <a:cs typeface="Tahoma"/>
              </a:rPr>
              <a:t>можно</a:t>
            </a:r>
            <a:r>
              <a:rPr dirty="0" sz="2300" spc="-35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по</a:t>
            </a:r>
            <a:r>
              <a:rPr dirty="0" sz="2300" spc="-35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двум</a:t>
            </a:r>
            <a:r>
              <a:rPr dirty="0" sz="2300" spc="-35">
                <a:latin typeface="Tahoma"/>
                <a:cs typeface="Tahoma"/>
              </a:rPr>
              <a:t> </a:t>
            </a:r>
            <a:r>
              <a:rPr dirty="0" sz="2300" spc="-10">
                <a:latin typeface="Tahoma"/>
                <a:cs typeface="Tahoma"/>
              </a:rPr>
              <a:t>ссылкам:</a:t>
            </a:r>
            <a:endParaRPr sz="2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395"/>
              </a:spcBef>
            </a:pPr>
            <a:endParaRPr sz="2300">
              <a:latin typeface="Tahoma"/>
              <a:cs typeface="Tahoma"/>
            </a:endParaRPr>
          </a:p>
          <a:p>
            <a:pPr marL="469900" marR="5080" indent="-405130">
              <a:lnSpc>
                <a:spcPct val="114999"/>
              </a:lnSpc>
              <a:buChar char="●"/>
              <a:tabLst>
                <a:tab pos="469900" algn="l"/>
              </a:tabLst>
            </a:pPr>
            <a:r>
              <a:rPr dirty="0" u="heavy" sz="2300" spc="-65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https://ru.vuejs.org/js/vue.js</a:t>
            </a:r>
            <a:r>
              <a:rPr dirty="0" sz="2300" spc="-45"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202122"/>
                </a:solidFill>
                <a:latin typeface="Tahoma"/>
                <a:cs typeface="Tahoma"/>
              </a:rPr>
              <a:t>-</a:t>
            </a:r>
            <a:r>
              <a:rPr dirty="0" sz="2300" spc="-2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202122"/>
                </a:solidFill>
                <a:latin typeface="Tahoma"/>
                <a:cs typeface="Tahoma"/>
              </a:rPr>
              <a:t>ссылка</a:t>
            </a:r>
            <a:r>
              <a:rPr dirty="0" sz="2300" spc="-3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202122"/>
                </a:solidFill>
                <a:latin typeface="Tahoma"/>
                <a:cs typeface="Tahoma"/>
              </a:rPr>
              <a:t>на</a:t>
            </a:r>
            <a:r>
              <a:rPr dirty="0" sz="2300" spc="-3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202122"/>
                </a:solidFill>
                <a:latin typeface="Tahoma"/>
                <a:cs typeface="Tahoma"/>
              </a:rPr>
              <a:t>скачивание</a:t>
            </a:r>
            <a:r>
              <a:rPr dirty="0" sz="2300" spc="-3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202122"/>
                </a:solidFill>
                <a:latin typeface="Tahoma"/>
                <a:cs typeface="Tahoma"/>
              </a:rPr>
              <a:t>версии</a:t>
            </a:r>
            <a:r>
              <a:rPr dirty="0" sz="2300" spc="-3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300" spc="-25">
                <a:solidFill>
                  <a:srgbClr val="202122"/>
                </a:solidFill>
                <a:latin typeface="Tahoma"/>
                <a:cs typeface="Tahoma"/>
              </a:rPr>
              <a:t>для </a:t>
            </a:r>
            <a:r>
              <a:rPr dirty="0" sz="2300" spc="-20">
                <a:solidFill>
                  <a:srgbClr val="202122"/>
                </a:solidFill>
                <a:latin typeface="Tahoma"/>
                <a:cs typeface="Tahoma"/>
              </a:rPr>
              <a:t>разработки,</a:t>
            </a:r>
            <a:r>
              <a:rPr dirty="0" sz="2300" spc="-5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300" spc="85">
                <a:solidFill>
                  <a:srgbClr val="202122"/>
                </a:solidFill>
                <a:latin typeface="Tahoma"/>
                <a:cs typeface="Tahoma"/>
              </a:rPr>
              <a:t>с</a:t>
            </a:r>
            <a:r>
              <a:rPr dirty="0" sz="2300" spc="-5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202122"/>
                </a:solidFill>
                <a:latin typeface="Tahoma"/>
                <a:cs typeface="Tahoma"/>
              </a:rPr>
              <a:t>предупреждением</a:t>
            </a:r>
            <a:r>
              <a:rPr dirty="0" sz="2300" spc="-5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202122"/>
                </a:solidFill>
                <a:latin typeface="Tahoma"/>
                <a:cs typeface="Tahoma"/>
              </a:rPr>
              <a:t>для</a:t>
            </a:r>
            <a:r>
              <a:rPr dirty="0" sz="2300" spc="-5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202122"/>
                </a:solidFill>
                <a:latin typeface="Tahoma"/>
                <a:cs typeface="Tahoma"/>
              </a:rPr>
              <a:t>удобства</a:t>
            </a:r>
            <a:r>
              <a:rPr dirty="0" sz="2300" spc="-5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300" spc="-10">
                <a:solidFill>
                  <a:srgbClr val="202122"/>
                </a:solidFill>
                <a:latin typeface="Tahoma"/>
                <a:cs typeface="Tahoma"/>
              </a:rPr>
              <a:t>разработки</a:t>
            </a:r>
            <a:r>
              <a:rPr dirty="0" sz="2300" spc="-50">
                <a:solidFill>
                  <a:srgbClr val="202122"/>
                </a:solidFill>
                <a:latin typeface="Tahoma"/>
                <a:cs typeface="Tahoma"/>
              </a:rPr>
              <a:t> и </a:t>
            </a:r>
            <a:r>
              <a:rPr dirty="0" sz="2300" spc="-10">
                <a:solidFill>
                  <a:srgbClr val="202122"/>
                </a:solidFill>
                <a:latin typeface="Tahoma"/>
                <a:cs typeface="Tahoma"/>
              </a:rPr>
              <a:t>отладки</a:t>
            </a:r>
            <a:endParaRPr sz="2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Tahoma"/>
              <a:buChar char="●"/>
            </a:pPr>
            <a:endParaRPr sz="2300">
              <a:latin typeface="Tahoma"/>
              <a:cs typeface="Tahoma"/>
            </a:endParaRPr>
          </a:p>
          <a:p>
            <a:pPr marL="469900" marR="486409" indent="-405130">
              <a:lnSpc>
                <a:spcPct val="114999"/>
              </a:lnSpc>
              <a:buClr>
                <a:srgbClr val="202122"/>
              </a:buClr>
              <a:buChar char="●"/>
              <a:tabLst>
                <a:tab pos="469900" algn="l"/>
              </a:tabLst>
            </a:pPr>
            <a:r>
              <a:rPr dirty="0" u="heavy" sz="2300" spc="-55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4"/>
              </a:rPr>
              <a:t>https://ru.vuejs.org/js/vue.min.js</a:t>
            </a:r>
            <a:r>
              <a:rPr dirty="0" sz="2300" spc="-35"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202122"/>
                </a:solidFill>
                <a:latin typeface="Tahoma"/>
                <a:cs typeface="Tahoma"/>
              </a:rPr>
              <a:t>-</a:t>
            </a:r>
            <a:r>
              <a:rPr dirty="0" sz="2300" spc="-2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202122"/>
                </a:solidFill>
                <a:latin typeface="Tahoma"/>
                <a:cs typeface="Tahoma"/>
              </a:rPr>
              <a:t>версия</a:t>
            </a:r>
            <a:r>
              <a:rPr dirty="0" sz="2300" spc="-2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202122"/>
                </a:solidFill>
                <a:latin typeface="Tahoma"/>
                <a:cs typeface="Tahoma"/>
              </a:rPr>
              <a:t>для</a:t>
            </a:r>
            <a:r>
              <a:rPr dirty="0" sz="2300" spc="-2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300" spc="-25">
                <a:solidFill>
                  <a:srgbClr val="202122"/>
                </a:solidFill>
                <a:latin typeface="Tahoma"/>
                <a:cs typeface="Tahoma"/>
              </a:rPr>
              <a:t>production,</a:t>
            </a:r>
            <a:r>
              <a:rPr dirty="0" sz="2300" spc="-2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300" spc="-25">
                <a:solidFill>
                  <a:srgbClr val="202122"/>
                </a:solidFill>
                <a:latin typeface="Tahoma"/>
                <a:cs typeface="Tahoma"/>
              </a:rPr>
              <a:t>без </a:t>
            </a:r>
            <a:r>
              <a:rPr dirty="0" sz="2300" spc="-20">
                <a:solidFill>
                  <a:srgbClr val="202122"/>
                </a:solidFill>
                <a:latin typeface="Tahoma"/>
                <a:cs typeface="Tahoma"/>
              </a:rPr>
              <a:t>предупреждений,</a:t>
            </a:r>
            <a:r>
              <a:rPr dirty="0" sz="2300" spc="-110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202122"/>
                </a:solidFill>
                <a:latin typeface="Tahoma"/>
                <a:cs typeface="Tahoma"/>
              </a:rPr>
              <a:t>37.32</a:t>
            </a:r>
            <a:r>
              <a:rPr dirty="0" sz="2300" spc="-9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300" spc="50">
                <a:solidFill>
                  <a:srgbClr val="202122"/>
                </a:solidFill>
                <a:latin typeface="Tahoma"/>
                <a:cs typeface="Tahoma"/>
              </a:rPr>
              <a:t>КБ</a:t>
            </a:r>
            <a:r>
              <a:rPr dirty="0" sz="2300" spc="-9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202122"/>
                </a:solidFill>
                <a:latin typeface="Tahoma"/>
                <a:cs typeface="Tahoma"/>
              </a:rPr>
              <a:t>min</a:t>
            </a:r>
            <a:r>
              <a:rPr dirty="0" sz="2300" spc="-9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300" spc="-335">
                <a:solidFill>
                  <a:srgbClr val="202122"/>
                </a:solidFill>
                <a:latin typeface="Tahoma"/>
                <a:cs typeface="Tahoma"/>
              </a:rPr>
              <a:t>+</a:t>
            </a:r>
            <a:r>
              <a:rPr dirty="0" sz="2300" spc="-85">
                <a:solidFill>
                  <a:srgbClr val="202122"/>
                </a:solidFill>
                <a:latin typeface="Tahoma"/>
                <a:cs typeface="Tahoma"/>
              </a:rPr>
              <a:t> </a:t>
            </a:r>
            <a:r>
              <a:rPr dirty="0" sz="2300" spc="-20">
                <a:solidFill>
                  <a:srgbClr val="202122"/>
                </a:solidFill>
                <a:latin typeface="Tahoma"/>
                <a:cs typeface="Tahoma"/>
              </a:rPr>
              <a:t>gzip</a:t>
            </a:r>
            <a:endParaRPr sz="2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91088" y="1711573"/>
            <a:ext cx="3787775" cy="1762760"/>
          </a:xfrm>
          <a:prstGeom prst="rect"/>
        </p:spPr>
        <p:txBody>
          <a:bodyPr wrap="square" lIns="0" tIns="116205" rIns="0" bIns="0" rtlCol="0" vert="horz">
            <a:spAutoFit/>
          </a:bodyPr>
          <a:lstStyle/>
          <a:p>
            <a:pPr marL="12700" marR="5080">
              <a:lnSpc>
                <a:spcPts val="6480"/>
              </a:lnSpc>
              <a:spcBef>
                <a:spcPts val="915"/>
              </a:spcBef>
            </a:pPr>
            <a:r>
              <a:rPr dirty="0" spc="-45">
                <a:solidFill>
                  <a:srgbClr val="C91C4B"/>
                </a:solidFill>
              </a:rPr>
              <a:t>Соловьёв </a:t>
            </a:r>
            <a:r>
              <a:rPr dirty="0" spc="-10">
                <a:solidFill>
                  <a:srgbClr val="C91C4B"/>
                </a:solidFill>
              </a:rPr>
              <a:t>Тимур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127853" y="5694919"/>
            <a:ext cx="2980690" cy="783590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2100" b="1">
                <a:latin typeface="Arial"/>
                <a:cs typeface="Arial"/>
              </a:rPr>
              <a:t>12+</a:t>
            </a:r>
            <a:r>
              <a:rPr dirty="0" sz="2100" spc="-50" b="1">
                <a:latin typeface="Arial"/>
                <a:cs typeface="Arial"/>
              </a:rPr>
              <a:t> </a:t>
            </a:r>
            <a:r>
              <a:rPr dirty="0" sz="2100" b="1">
                <a:latin typeface="Arial"/>
                <a:cs typeface="Arial"/>
              </a:rPr>
              <a:t>лет</a:t>
            </a:r>
            <a:r>
              <a:rPr dirty="0" sz="2100" spc="-45" b="1">
                <a:latin typeface="Arial"/>
                <a:cs typeface="Arial"/>
              </a:rPr>
              <a:t> </a:t>
            </a:r>
            <a:r>
              <a:rPr dirty="0" sz="2100" spc="-20" b="1">
                <a:latin typeface="Arial"/>
                <a:cs typeface="Arial"/>
              </a:rPr>
              <a:t>опыта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2000" spc="85">
                <a:latin typeface="Tahoma"/>
                <a:cs typeface="Tahoma"/>
              </a:rPr>
              <a:t>Во</a:t>
            </a:r>
            <a:r>
              <a:rPr dirty="0" sz="2000">
                <a:latin typeface="Tahoma"/>
                <a:cs typeface="Tahoma"/>
              </a:rPr>
              <a:t> фронтенд </a:t>
            </a:r>
            <a:r>
              <a:rPr dirty="0" sz="2000" spc="-10">
                <a:latin typeface="Tahoma"/>
                <a:cs typeface="Tahoma"/>
              </a:rPr>
              <a:t>разработки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56925" y="5816398"/>
            <a:ext cx="325755" cy="297180"/>
          </a:xfrm>
          <a:custGeom>
            <a:avLst/>
            <a:gdLst/>
            <a:ahLst/>
            <a:cxnLst/>
            <a:rect l="l" t="t" r="r" b="b"/>
            <a:pathLst>
              <a:path w="325755" h="297179">
                <a:moveTo>
                  <a:pt x="162719" y="296640"/>
                </a:moveTo>
                <a:lnTo>
                  <a:pt x="111288" y="289078"/>
                </a:lnTo>
                <a:lnTo>
                  <a:pt x="66619" y="268022"/>
                </a:lnTo>
                <a:lnTo>
                  <a:pt x="31395" y="235915"/>
                </a:lnTo>
                <a:lnTo>
                  <a:pt x="8295" y="195200"/>
                </a:lnTo>
                <a:lnTo>
                  <a:pt x="0" y="148319"/>
                </a:lnTo>
                <a:lnTo>
                  <a:pt x="8295" y="101439"/>
                </a:lnTo>
                <a:lnTo>
                  <a:pt x="31395" y="60724"/>
                </a:lnTo>
                <a:lnTo>
                  <a:pt x="66619" y="28617"/>
                </a:lnTo>
                <a:lnTo>
                  <a:pt x="111288" y="7561"/>
                </a:lnTo>
                <a:lnTo>
                  <a:pt x="162719" y="0"/>
                </a:lnTo>
                <a:lnTo>
                  <a:pt x="214151" y="7561"/>
                </a:lnTo>
                <a:lnTo>
                  <a:pt x="258820" y="28617"/>
                </a:lnTo>
                <a:lnTo>
                  <a:pt x="294044" y="60724"/>
                </a:lnTo>
                <a:lnTo>
                  <a:pt x="305888" y="81601"/>
                </a:lnTo>
                <a:lnTo>
                  <a:pt x="234988" y="81601"/>
                </a:lnTo>
                <a:lnTo>
                  <a:pt x="228945" y="83013"/>
                </a:lnTo>
                <a:lnTo>
                  <a:pt x="223782" y="86553"/>
                </a:lnTo>
                <a:lnTo>
                  <a:pt x="178008" y="133493"/>
                </a:lnTo>
                <a:lnTo>
                  <a:pt x="90147" y="133493"/>
                </a:lnTo>
                <a:lnTo>
                  <a:pt x="83981" y="134355"/>
                </a:lnTo>
                <a:lnTo>
                  <a:pt x="78459" y="137413"/>
                </a:lnTo>
                <a:lnTo>
                  <a:pt x="71856" y="142969"/>
                </a:lnTo>
                <a:lnTo>
                  <a:pt x="71442" y="152353"/>
                </a:lnTo>
                <a:lnTo>
                  <a:pt x="120261" y="200566"/>
                </a:lnTo>
                <a:lnTo>
                  <a:pt x="128115" y="205745"/>
                </a:lnTo>
                <a:lnTo>
                  <a:pt x="137221" y="207707"/>
                </a:lnTo>
                <a:lnTo>
                  <a:pt x="310048" y="207707"/>
                </a:lnTo>
                <a:lnTo>
                  <a:pt x="294044" y="235915"/>
                </a:lnTo>
                <a:lnTo>
                  <a:pt x="258820" y="268022"/>
                </a:lnTo>
                <a:lnTo>
                  <a:pt x="214151" y="289078"/>
                </a:lnTo>
                <a:lnTo>
                  <a:pt x="162719" y="296640"/>
                </a:lnTo>
                <a:close/>
              </a:path>
              <a:path w="325755" h="297179">
                <a:moveTo>
                  <a:pt x="310048" y="207707"/>
                </a:moveTo>
                <a:lnTo>
                  <a:pt x="137221" y="207707"/>
                </a:lnTo>
                <a:lnTo>
                  <a:pt x="146470" y="206415"/>
                </a:lnTo>
                <a:lnTo>
                  <a:pt x="154753" y="201826"/>
                </a:lnTo>
                <a:lnTo>
                  <a:pt x="156127" y="200566"/>
                </a:lnTo>
                <a:lnTo>
                  <a:pt x="254075" y="100139"/>
                </a:lnTo>
                <a:lnTo>
                  <a:pt x="253470" y="90763"/>
                </a:lnTo>
                <a:lnTo>
                  <a:pt x="246754" y="85322"/>
                </a:lnTo>
                <a:lnTo>
                  <a:pt x="241170" y="82357"/>
                </a:lnTo>
                <a:lnTo>
                  <a:pt x="234988" y="81601"/>
                </a:lnTo>
                <a:lnTo>
                  <a:pt x="305888" y="81601"/>
                </a:lnTo>
                <a:lnTo>
                  <a:pt x="317144" y="101439"/>
                </a:lnTo>
                <a:lnTo>
                  <a:pt x="325439" y="148319"/>
                </a:lnTo>
                <a:lnTo>
                  <a:pt x="317144" y="195200"/>
                </a:lnTo>
                <a:lnTo>
                  <a:pt x="310048" y="207707"/>
                </a:lnTo>
                <a:close/>
              </a:path>
              <a:path w="325755" h="297179">
                <a:moveTo>
                  <a:pt x="138086" y="174431"/>
                </a:moveTo>
                <a:lnTo>
                  <a:pt x="101454" y="138252"/>
                </a:lnTo>
                <a:lnTo>
                  <a:pt x="96218" y="134801"/>
                </a:lnTo>
                <a:lnTo>
                  <a:pt x="90147" y="133493"/>
                </a:lnTo>
                <a:lnTo>
                  <a:pt x="178008" y="133493"/>
                </a:lnTo>
                <a:lnTo>
                  <a:pt x="138086" y="174431"/>
                </a:lnTo>
                <a:close/>
              </a:path>
            </a:pathLst>
          </a:custGeom>
          <a:solidFill>
            <a:srgbClr val="C91C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951244" y="3691606"/>
            <a:ext cx="387667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25" b="1">
                <a:latin typeface="Arial"/>
                <a:cs typeface="Arial"/>
              </a:rPr>
              <a:t>Front-</a:t>
            </a:r>
            <a:r>
              <a:rPr dirty="0" sz="2100" b="1">
                <a:latin typeface="Arial"/>
                <a:cs typeface="Arial"/>
              </a:rPr>
              <a:t>end</a:t>
            </a:r>
            <a:r>
              <a:rPr dirty="0" sz="2100" spc="-15" b="1">
                <a:latin typeface="Arial"/>
                <a:cs typeface="Arial"/>
              </a:rPr>
              <a:t> </a:t>
            </a:r>
            <a:r>
              <a:rPr dirty="0" sz="2100" b="1">
                <a:latin typeface="Arial"/>
                <a:cs typeface="Arial"/>
              </a:rPr>
              <a:t>senior</a:t>
            </a:r>
            <a:r>
              <a:rPr dirty="0" sz="2100" spc="-10" b="1">
                <a:latin typeface="Arial"/>
                <a:cs typeface="Arial"/>
              </a:rPr>
              <a:t> разработчик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27853" y="7840507"/>
            <a:ext cx="3793490" cy="113093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204"/>
              </a:spcBef>
            </a:pPr>
            <a:r>
              <a:rPr dirty="0" sz="2100" b="1">
                <a:latin typeface="Arial"/>
                <a:cs typeface="Arial"/>
              </a:rPr>
              <a:t>6+</a:t>
            </a:r>
            <a:r>
              <a:rPr dirty="0" sz="2100" spc="-20" b="1">
                <a:latin typeface="Arial"/>
                <a:cs typeface="Arial"/>
              </a:rPr>
              <a:t> </a:t>
            </a:r>
            <a:r>
              <a:rPr dirty="0" sz="2100" b="1">
                <a:latin typeface="Arial"/>
                <a:cs typeface="Arial"/>
              </a:rPr>
              <a:t>опыта</a:t>
            </a:r>
            <a:r>
              <a:rPr dirty="0" sz="2100" spc="-15" b="1">
                <a:latin typeface="Arial"/>
                <a:cs typeface="Arial"/>
              </a:rPr>
              <a:t> </a:t>
            </a:r>
            <a:r>
              <a:rPr dirty="0" sz="2100" spc="-10" b="1">
                <a:latin typeface="Arial"/>
                <a:cs typeface="Arial"/>
              </a:rPr>
              <a:t>преподавания </a:t>
            </a:r>
            <a:r>
              <a:rPr dirty="0" sz="2000">
                <a:latin typeface="Tahoma"/>
                <a:cs typeface="Tahoma"/>
              </a:rPr>
              <a:t>Обучение</a:t>
            </a:r>
            <a:r>
              <a:rPr dirty="0" sz="2000" spc="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и</a:t>
            </a:r>
            <a:r>
              <a:rPr dirty="0" sz="2000" spc="1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наставление</a:t>
            </a:r>
            <a:r>
              <a:rPr dirty="0" sz="2000" spc="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Junior, Treyni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633125" y="7961924"/>
            <a:ext cx="325755" cy="297180"/>
          </a:xfrm>
          <a:custGeom>
            <a:avLst/>
            <a:gdLst/>
            <a:ahLst/>
            <a:cxnLst/>
            <a:rect l="l" t="t" r="r" b="b"/>
            <a:pathLst>
              <a:path w="325755" h="297179">
                <a:moveTo>
                  <a:pt x="162719" y="296639"/>
                </a:moveTo>
                <a:lnTo>
                  <a:pt x="111288" y="289078"/>
                </a:lnTo>
                <a:lnTo>
                  <a:pt x="66619" y="268022"/>
                </a:lnTo>
                <a:lnTo>
                  <a:pt x="31395" y="235915"/>
                </a:lnTo>
                <a:lnTo>
                  <a:pt x="8295" y="195200"/>
                </a:lnTo>
                <a:lnTo>
                  <a:pt x="0" y="148319"/>
                </a:lnTo>
                <a:lnTo>
                  <a:pt x="8295" y="101439"/>
                </a:lnTo>
                <a:lnTo>
                  <a:pt x="31395" y="60724"/>
                </a:lnTo>
                <a:lnTo>
                  <a:pt x="66619" y="28617"/>
                </a:lnTo>
                <a:lnTo>
                  <a:pt x="111288" y="7561"/>
                </a:lnTo>
                <a:lnTo>
                  <a:pt x="162719" y="0"/>
                </a:lnTo>
                <a:lnTo>
                  <a:pt x="214151" y="7561"/>
                </a:lnTo>
                <a:lnTo>
                  <a:pt x="258820" y="28617"/>
                </a:lnTo>
                <a:lnTo>
                  <a:pt x="294044" y="60724"/>
                </a:lnTo>
                <a:lnTo>
                  <a:pt x="305889" y="81601"/>
                </a:lnTo>
                <a:lnTo>
                  <a:pt x="234988" y="81601"/>
                </a:lnTo>
                <a:lnTo>
                  <a:pt x="228945" y="83013"/>
                </a:lnTo>
                <a:lnTo>
                  <a:pt x="223782" y="86553"/>
                </a:lnTo>
                <a:lnTo>
                  <a:pt x="178008" y="133493"/>
                </a:lnTo>
                <a:lnTo>
                  <a:pt x="90147" y="133493"/>
                </a:lnTo>
                <a:lnTo>
                  <a:pt x="83981" y="134355"/>
                </a:lnTo>
                <a:lnTo>
                  <a:pt x="78459" y="137413"/>
                </a:lnTo>
                <a:lnTo>
                  <a:pt x="71856" y="142969"/>
                </a:lnTo>
                <a:lnTo>
                  <a:pt x="71442" y="152353"/>
                </a:lnTo>
                <a:lnTo>
                  <a:pt x="120261" y="200567"/>
                </a:lnTo>
                <a:lnTo>
                  <a:pt x="128115" y="205745"/>
                </a:lnTo>
                <a:lnTo>
                  <a:pt x="137221" y="207707"/>
                </a:lnTo>
                <a:lnTo>
                  <a:pt x="310048" y="207707"/>
                </a:lnTo>
                <a:lnTo>
                  <a:pt x="294044" y="235915"/>
                </a:lnTo>
                <a:lnTo>
                  <a:pt x="258820" y="268022"/>
                </a:lnTo>
                <a:lnTo>
                  <a:pt x="214151" y="289078"/>
                </a:lnTo>
                <a:lnTo>
                  <a:pt x="162719" y="296639"/>
                </a:lnTo>
                <a:close/>
              </a:path>
              <a:path w="325755" h="297179">
                <a:moveTo>
                  <a:pt x="310048" y="207707"/>
                </a:moveTo>
                <a:lnTo>
                  <a:pt x="137221" y="207707"/>
                </a:lnTo>
                <a:lnTo>
                  <a:pt x="146470" y="206415"/>
                </a:lnTo>
                <a:lnTo>
                  <a:pt x="154753" y="201826"/>
                </a:lnTo>
                <a:lnTo>
                  <a:pt x="156126" y="200567"/>
                </a:lnTo>
                <a:lnTo>
                  <a:pt x="254075" y="100138"/>
                </a:lnTo>
                <a:lnTo>
                  <a:pt x="253470" y="90763"/>
                </a:lnTo>
                <a:lnTo>
                  <a:pt x="246754" y="85322"/>
                </a:lnTo>
                <a:lnTo>
                  <a:pt x="241170" y="82357"/>
                </a:lnTo>
                <a:lnTo>
                  <a:pt x="234988" y="81601"/>
                </a:lnTo>
                <a:lnTo>
                  <a:pt x="305889" y="81601"/>
                </a:lnTo>
                <a:lnTo>
                  <a:pt x="317144" y="101439"/>
                </a:lnTo>
                <a:lnTo>
                  <a:pt x="325439" y="148319"/>
                </a:lnTo>
                <a:lnTo>
                  <a:pt x="317144" y="195200"/>
                </a:lnTo>
                <a:lnTo>
                  <a:pt x="310048" y="207707"/>
                </a:lnTo>
                <a:close/>
              </a:path>
              <a:path w="325755" h="297179">
                <a:moveTo>
                  <a:pt x="138086" y="174431"/>
                </a:moveTo>
                <a:lnTo>
                  <a:pt x="101454" y="138252"/>
                </a:lnTo>
                <a:lnTo>
                  <a:pt x="96218" y="134801"/>
                </a:lnTo>
                <a:lnTo>
                  <a:pt x="90147" y="133493"/>
                </a:lnTo>
                <a:lnTo>
                  <a:pt x="178008" y="133493"/>
                </a:lnTo>
                <a:lnTo>
                  <a:pt x="138086" y="174431"/>
                </a:lnTo>
                <a:close/>
              </a:path>
            </a:pathLst>
          </a:custGeom>
          <a:solidFill>
            <a:srgbClr val="C91C4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4" cy="726035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5460424" y="5694919"/>
            <a:ext cx="3763010" cy="4334510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2100" b="1">
                <a:latin typeface="Arial"/>
                <a:cs typeface="Arial"/>
              </a:rPr>
              <a:t>9+</a:t>
            </a:r>
            <a:r>
              <a:rPr dirty="0" sz="2100" spc="-45" b="1">
                <a:latin typeface="Arial"/>
                <a:cs typeface="Arial"/>
              </a:rPr>
              <a:t> </a:t>
            </a:r>
            <a:r>
              <a:rPr dirty="0" sz="2100" b="1">
                <a:latin typeface="Arial"/>
                <a:cs typeface="Arial"/>
              </a:rPr>
              <a:t>лет</a:t>
            </a:r>
            <a:r>
              <a:rPr dirty="0" sz="2100" spc="-45" b="1">
                <a:latin typeface="Arial"/>
                <a:cs typeface="Arial"/>
              </a:rPr>
              <a:t> </a:t>
            </a:r>
            <a:r>
              <a:rPr dirty="0" sz="2100" spc="-10" b="1">
                <a:latin typeface="Arial"/>
                <a:cs typeface="Arial"/>
              </a:rPr>
              <a:t>опыта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2000" spc="150">
                <a:latin typeface="Tahoma"/>
                <a:cs typeface="Tahoma"/>
              </a:rPr>
              <a:t>В</a:t>
            </a:r>
            <a:r>
              <a:rPr dirty="0" sz="2000" spc="-4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коммерческой</a:t>
            </a:r>
            <a:r>
              <a:rPr dirty="0" sz="2000" spc="-3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разработке</a:t>
            </a:r>
            <a:endParaRPr sz="2000">
              <a:latin typeface="Tahoma"/>
              <a:cs typeface="Tahoma"/>
            </a:endParaRPr>
          </a:p>
          <a:p>
            <a:pPr marL="12700" marR="5080">
              <a:lnSpc>
                <a:spcPct val="113999"/>
              </a:lnSpc>
              <a:spcBef>
                <a:spcPts val="600"/>
              </a:spcBef>
            </a:pPr>
            <a:r>
              <a:rPr dirty="0" sz="2000">
                <a:latin typeface="Tahoma"/>
                <a:cs typeface="Tahoma"/>
              </a:rPr>
              <a:t>Wildberries</a:t>
            </a:r>
            <a:r>
              <a:rPr dirty="0" sz="2000" spc="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-</a:t>
            </a:r>
            <a:r>
              <a:rPr dirty="0" sz="2000" spc="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самый</a:t>
            </a:r>
            <a:r>
              <a:rPr dirty="0" sz="2000" spc="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крупоный </a:t>
            </a:r>
            <a:r>
              <a:rPr dirty="0" sz="2000">
                <a:latin typeface="Tahoma"/>
                <a:cs typeface="Tahoma"/>
              </a:rPr>
              <a:t>маркет</a:t>
            </a:r>
            <a:r>
              <a:rPr dirty="0" sz="2000" spc="-3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плейс</a:t>
            </a:r>
            <a:r>
              <a:rPr dirty="0" sz="2000" spc="-3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в</a:t>
            </a:r>
            <a:r>
              <a:rPr dirty="0" sz="2000" spc="-35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рф, </a:t>
            </a:r>
            <a:r>
              <a:rPr dirty="0" sz="2000">
                <a:latin typeface="Tahoma"/>
                <a:cs typeface="Tahoma"/>
              </a:rPr>
              <a:t>Клаустрофобия</a:t>
            </a:r>
            <a:r>
              <a:rPr dirty="0" sz="2000" spc="2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-</a:t>
            </a:r>
            <a:r>
              <a:rPr dirty="0" sz="2000" spc="2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компания, </a:t>
            </a:r>
            <a:r>
              <a:rPr dirty="0" sz="2000">
                <a:latin typeface="Tahoma"/>
                <a:cs typeface="Tahoma"/>
              </a:rPr>
              <a:t>которая</a:t>
            </a:r>
            <a:r>
              <a:rPr dirty="0" sz="2000" spc="-10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первой</a:t>
            </a:r>
            <a:r>
              <a:rPr dirty="0" sz="2000" spc="-9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в</a:t>
            </a:r>
            <a:r>
              <a:rPr dirty="0" sz="2000" spc="-9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России </a:t>
            </a:r>
            <a:r>
              <a:rPr dirty="0" sz="2000">
                <a:latin typeface="Tahoma"/>
                <a:cs typeface="Tahoma"/>
              </a:rPr>
              <a:t>создала сеть квестов</a:t>
            </a:r>
            <a:r>
              <a:rPr dirty="0" sz="2000" spc="5">
                <a:latin typeface="Tahoma"/>
                <a:cs typeface="Tahoma"/>
              </a:rPr>
              <a:t> </a:t>
            </a:r>
            <a:r>
              <a:rPr dirty="0" sz="2000" spc="-50">
                <a:latin typeface="Tahoma"/>
                <a:cs typeface="Tahoma"/>
              </a:rPr>
              <a:t>в </a:t>
            </a:r>
            <a:r>
              <a:rPr dirty="0" sz="2000">
                <a:latin typeface="Tahoma"/>
                <a:cs typeface="Tahoma"/>
              </a:rPr>
              <a:t>реальности.</a:t>
            </a:r>
            <a:r>
              <a:rPr dirty="0" sz="2000" spc="-1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Квесты</a:t>
            </a:r>
            <a:r>
              <a:rPr dirty="0" sz="2000" spc="-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под</a:t>
            </a:r>
            <a:r>
              <a:rPr dirty="0" sz="2000" spc="-5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этим </a:t>
            </a:r>
            <a:r>
              <a:rPr dirty="0" sz="2000">
                <a:latin typeface="Tahoma"/>
                <a:cs typeface="Tahoma"/>
              </a:rPr>
              <a:t>брендом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открыты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в</a:t>
            </a:r>
            <a:r>
              <a:rPr dirty="0" sz="2000" spc="-1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России, </a:t>
            </a:r>
            <a:r>
              <a:rPr dirty="0" sz="2000">
                <a:latin typeface="Tahoma"/>
                <a:cs typeface="Tahoma"/>
              </a:rPr>
              <a:t>Беларуси,</a:t>
            </a:r>
            <a:r>
              <a:rPr dirty="0" sz="2000" spc="5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Эстонии,</a:t>
            </a:r>
            <a:r>
              <a:rPr dirty="0" sz="2000" spc="5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Германии, </a:t>
            </a:r>
            <a:r>
              <a:rPr dirty="0" sz="2000" spc="55">
                <a:latin typeface="Tahoma"/>
                <a:cs typeface="Tahoma"/>
              </a:rPr>
              <a:t>США,</a:t>
            </a:r>
            <a:r>
              <a:rPr dirty="0" sz="2000" spc="-8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Великобритании</a:t>
            </a:r>
            <a:r>
              <a:rPr dirty="0" sz="2000" spc="-7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и</a:t>
            </a:r>
            <a:r>
              <a:rPr dirty="0" sz="2000" spc="-7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других </a:t>
            </a:r>
            <a:r>
              <a:rPr dirty="0" sz="2000">
                <a:latin typeface="Tahoma"/>
                <a:cs typeface="Tahoma"/>
              </a:rPr>
              <a:t>странах</a:t>
            </a:r>
            <a:r>
              <a:rPr dirty="0" sz="2000" spc="6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мира...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965701" y="5816350"/>
            <a:ext cx="325755" cy="297180"/>
          </a:xfrm>
          <a:custGeom>
            <a:avLst/>
            <a:gdLst/>
            <a:ahLst/>
            <a:cxnLst/>
            <a:rect l="l" t="t" r="r" b="b"/>
            <a:pathLst>
              <a:path w="325754" h="297179">
                <a:moveTo>
                  <a:pt x="162720" y="296639"/>
                </a:moveTo>
                <a:lnTo>
                  <a:pt x="111288" y="289078"/>
                </a:lnTo>
                <a:lnTo>
                  <a:pt x="66620" y="268022"/>
                </a:lnTo>
                <a:lnTo>
                  <a:pt x="31395" y="235915"/>
                </a:lnTo>
                <a:lnTo>
                  <a:pt x="8295" y="195200"/>
                </a:lnTo>
                <a:lnTo>
                  <a:pt x="0" y="148319"/>
                </a:lnTo>
                <a:lnTo>
                  <a:pt x="8295" y="101439"/>
                </a:lnTo>
                <a:lnTo>
                  <a:pt x="31395" y="60724"/>
                </a:lnTo>
                <a:lnTo>
                  <a:pt x="66620" y="28617"/>
                </a:lnTo>
                <a:lnTo>
                  <a:pt x="111288" y="7561"/>
                </a:lnTo>
                <a:lnTo>
                  <a:pt x="162720" y="0"/>
                </a:lnTo>
                <a:lnTo>
                  <a:pt x="214152" y="7561"/>
                </a:lnTo>
                <a:lnTo>
                  <a:pt x="258820" y="28617"/>
                </a:lnTo>
                <a:lnTo>
                  <a:pt x="294044" y="60724"/>
                </a:lnTo>
                <a:lnTo>
                  <a:pt x="305889" y="81601"/>
                </a:lnTo>
                <a:lnTo>
                  <a:pt x="234988" y="81601"/>
                </a:lnTo>
                <a:lnTo>
                  <a:pt x="228945" y="83013"/>
                </a:lnTo>
                <a:lnTo>
                  <a:pt x="223782" y="86553"/>
                </a:lnTo>
                <a:lnTo>
                  <a:pt x="178008" y="133493"/>
                </a:lnTo>
                <a:lnTo>
                  <a:pt x="90147" y="133493"/>
                </a:lnTo>
                <a:lnTo>
                  <a:pt x="83981" y="134355"/>
                </a:lnTo>
                <a:lnTo>
                  <a:pt x="78459" y="137413"/>
                </a:lnTo>
                <a:lnTo>
                  <a:pt x="71856" y="142969"/>
                </a:lnTo>
                <a:lnTo>
                  <a:pt x="71442" y="152353"/>
                </a:lnTo>
                <a:lnTo>
                  <a:pt x="120261" y="200567"/>
                </a:lnTo>
                <a:lnTo>
                  <a:pt x="128115" y="205744"/>
                </a:lnTo>
                <a:lnTo>
                  <a:pt x="137221" y="207707"/>
                </a:lnTo>
                <a:lnTo>
                  <a:pt x="310048" y="207707"/>
                </a:lnTo>
                <a:lnTo>
                  <a:pt x="294044" y="235915"/>
                </a:lnTo>
                <a:lnTo>
                  <a:pt x="258820" y="268022"/>
                </a:lnTo>
                <a:lnTo>
                  <a:pt x="214152" y="289078"/>
                </a:lnTo>
                <a:lnTo>
                  <a:pt x="162720" y="296639"/>
                </a:lnTo>
                <a:close/>
              </a:path>
              <a:path w="325754" h="297179">
                <a:moveTo>
                  <a:pt x="310048" y="207707"/>
                </a:moveTo>
                <a:lnTo>
                  <a:pt x="137221" y="207707"/>
                </a:lnTo>
                <a:lnTo>
                  <a:pt x="146470" y="206415"/>
                </a:lnTo>
                <a:lnTo>
                  <a:pt x="154753" y="201826"/>
                </a:lnTo>
                <a:lnTo>
                  <a:pt x="156126" y="200567"/>
                </a:lnTo>
                <a:lnTo>
                  <a:pt x="254075" y="100138"/>
                </a:lnTo>
                <a:lnTo>
                  <a:pt x="253470" y="90763"/>
                </a:lnTo>
                <a:lnTo>
                  <a:pt x="246754" y="85322"/>
                </a:lnTo>
                <a:lnTo>
                  <a:pt x="241170" y="82357"/>
                </a:lnTo>
                <a:lnTo>
                  <a:pt x="234988" y="81601"/>
                </a:lnTo>
                <a:lnTo>
                  <a:pt x="305889" y="81601"/>
                </a:lnTo>
                <a:lnTo>
                  <a:pt x="317144" y="101439"/>
                </a:lnTo>
                <a:lnTo>
                  <a:pt x="325440" y="148319"/>
                </a:lnTo>
                <a:lnTo>
                  <a:pt x="317144" y="195200"/>
                </a:lnTo>
                <a:lnTo>
                  <a:pt x="310048" y="207707"/>
                </a:lnTo>
                <a:close/>
              </a:path>
              <a:path w="325754" h="297179">
                <a:moveTo>
                  <a:pt x="138086" y="174431"/>
                </a:moveTo>
                <a:lnTo>
                  <a:pt x="101454" y="138252"/>
                </a:lnTo>
                <a:lnTo>
                  <a:pt x="96218" y="134801"/>
                </a:lnTo>
                <a:lnTo>
                  <a:pt x="90147" y="133493"/>
                </a:lnTo>
                <a:lnTo>
                  <a:pt x="178008" y="133493"/>
                </a:lnTo>
                <a:lnTo>
                  <a:pt x="138086" y="174431"/>
                </a:lnTo>
                <a:close/>
              </a:path>
            </a:pathLst>
          </a:custGeom>
          <a:solidFill>
            <a:srgbClr val="C91C4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949" y="1461823"/>
            <a:ext cx="3959399" cy="39593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641" y="1629923"/>
            <a:ext cx="5194935" cy="1762760"/>
          </a:xfrm>
          <a:prstGeom prst="rect"/>
        </p:spPr>
        <p:txBody>
          <a:bodyPr wrap="square" lIns="0" tIns="116205" rIns="0" bIns="0" rtlCol="0" vert="horz">
            <a:spAutoFit/>
          </a:bodyPr>
          <a:lstStyle/>
          <a:p>
            <a:pPr marL="12700" marR="5080">
              <a:lnSpc>
                <a:spcPts val="6480"/>
              </a:lnSpc>
              <a:spcBef>
                <a:spcPts val="915"/>
              </a:spcBef>
            </a:pPr>
            <a:r>
              <a:rPr dirty="0" spc="-10">
                <a:solidFill>
                  <a:srgbClr val="C91C4B"/>
                </a:solidFill>
              </a:rPr>
              <a:t>Инструменты </a:t>
            </a:r>
            <a:r>
              <a:rPr dirty="0" spc="-20">
                <a:solidFill>
                  <a:srgbClr val="C91C4B"/>
                </a:solidFill>
              </a:rPr>
              <a:t>разработчика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1" cy="72603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78850" y="3673094"/>
            <a:ext cx="8187055" cy="2255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>
                <a:latin typeface="Tahoma"/>
                <a:cs typeface="Tahoma"/>
              </a:rPr>
              <a:t>При использовании</a:t>
            </a:r>
            <a:r>
              <a:rPr dirty="0" sz="2400" spc="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Vue</a:t>
            </a:r>
            <a:r>
              <a:rPr dirty="0" sz="2400" spc="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мы</a:t>
            </a:r>
            <a:r>
              <a:rPr dirty="0" sz="2400" spc="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рекомендуем</a:t>
            </a:r>
            <a:r>
              <a:rPr dirty="0" sz="2400" spc="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установить</a:t>
            </a:r>
            <a:r>
              <a:rPr dirty="0" sz="2400" spc="65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  <a:hlinkClick r:id="rId3"/>
              </a:rPr>
              <a:t>Vue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  <a:hlinkClick r:id="rId3"/>
              </a:rPr>
              <a:t>Devtools</a:t>
            </a:r>
            <a:r>
              <a:rPr dirty="0" sz="2400" spc="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браузере,</a:t>
            </a:r>
            <a:r>
              <a:rPr dirty="0" sz="2400" spc="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для</a:t>
            </a:r>
            <a:r>
              <a:rPr dirty="0" sz="2400" spc="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большего</a:t>
            </a:r>
            <a:r>
              <a:rPr dirty="0" sz="2400" spc="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удобства</a:t>
            </a:r>
            <a:r>
              <a:rPr dirty="0" sz="2400" spc="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выполнения проверок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отладки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ваших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приложений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Vue.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845"/>
              </a:spcBef>
            </a:pPr>
            <a:endParaRPr sz="2400">
              <a:latin typeface="Tahoma"/>
              <a:cs typeface="Tahoma"/>
            </a:endParaRPr>
          </a:p>
          <a:p>
            <a:pPr marL="469265" indent="-41211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dirty="0" u="heavy" sz="2400" spc="-4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https://github.com/vuejs/vue-</a:t>
            </a:r>
            <a:r>
              <a:rPr dirty="0" u="heavy" sz="2400" spc="-45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devtools#vue-</a:t>
            </a:r>
            <a:r>
              <a:rPr dirty="0" u="heavy" sz="2400" spc="-1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devtools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641" y="1629923"/>
            <a:ext cx="545084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C91C4B"/>
                </a:solidFill>
              </a:rPr>
              <a:t>Установка</a:t>
            </a:r>
            <a:r>
              <a:rPr dirty="0" spc="-405">
                <a:solidFill>
                  <a:srgbClr val="C91C4B"/>
                </a:solidFill>
              </a:rPr>
              <a:t> </a:t>
            </a:r>
            <a:r>
              <a:rPr dirty="0" spc="-30">
                <a:solidFill>
                  <a:srgbClr val="C91C4B"/>
                </a:solidFill>
              </a:rPr>
              <a:t>Vue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1" cy="72603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61900" y="2763041"/>
            <a:ext cx="9008110" cy="7264400"/>
          </a:xfrm>
          <a:prstGeom prst="rect">
            <a:avLst/>
          </a:prstGeom>
        </p:spPr>
        <p:txBody>
          <a:bodyPr wrap="square" lIns="0" tIns="215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dirty="0" sz="2300" b="1">
                <a:latin typeface="Arial"/>
                <a:cs typeface="Arial"/>
              </a:rPr>
              <a:t>Предупреждение</a:t>
            </a:r>
            <a:r>
              <a:rPr dirty="0" sz="2300" spc="-50" b="1">
                <a:latin typeface="Arial"/>
                <a:cs typeface="Arial"/>
              </a:rPr>
              <a:t> </a:t>
            </a:r>
            <a:r>
              <a:rPr dirty="0" sz="2300" b="1">
                <a:latin typeface="Arial"/>
                <a:cs typeface="Arial"/>
              </a:rPr>
              <a:t>о</a:t>
            </a:r>
            <a:r>
              <a:rPr dirty="0" sz="2300" spc="-35" b="1">
                <a:latin typeface="Arial"/>
                <a:cs typeface="Arial"/>
              </a:rPr>
              <a:t> </a:t>
            </a:r>
            <a:r>
              <a:rPr dirty="0" sz="2300" spc="-10" b="1">
                <a:latin typeface="Arial"/>
                <a:cs typeface="Arial"/>
              </a:rPr>
              <a:t>совместимости</a:t>
            </a:r>
            <a:endParaRPr sz="23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600"/>
              </a:spcBef>
            </a:pPr>
            <a:r>
              <a:rPr dirty="0" sz="2300">
                <a:latin typeface="Tahoma"/>
                <a:cs typeface="Tahoma"/>
              </a:rPr>
              <a:t>Vue</a:t>
            </a:r>
            <a:r>
              <a:rPr dirty="0" sz="2300" spc="-100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не</a:t>
            </a:r>
            <a:r>
              <a:rPr dirty="0" sz="2300" spc="-95">
                <a:latin typeface="Tahoma"/>
                <a:cs typeface="Tahoma"/>
              </a:rPr>
              <a:t> </a:t>
            </a:r>
            <a:r>
              <a:rPr dirty="0" sz="2300" spc="-10">
                <a:latin typeface="Tahoma"/>
                <a:cs typeface="Tahoma"/>
              </a:rPr>
              <a:t>поддерживает</a:t>
            </a:r>
            <a:r>
              <a:rPr dirty="0" sz="2300" spc="-100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IE8</a:t>
            </a:r>
            <a:r>
              <a:rPr dirty="0" sz="2300" spc="-95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и</a:t>
            </a:r>
            <a:r>
              <a:rPr dirty="0" sz="2300" spc="-100">
                <a:latin typeface="Tahoma"/>
                <a:cs typeface="Tahoma"/>
              </a:rPr>
              <a:t> </a:t>
            </a:r>
            <a:r>
              <a:rPr dirty="0" sz="2300" spc="-30">
                <a:latin typeface="Tahoma"/>
                <a:cs typeface="Tahoma"/>
              </a:rPr>
              <a:t>ниже,</a:t>
            </a:r>
            <a:r>
              <a:rPr dirty="0" sz="2300" spc="-95">
                <a:latin typeface="Tahoma"/>
                <a:cs typeface="Tahoma"/>
              </a:rPr>
              <a:t> </a:t>
            </a:r>
            <a:r>
              <a:rPr dirty="0" sz="2300" spc="-40">
                <a:latin typeface="Tahoma"/>
                <a:cs typeface="Tahoma"/>
              </a:rPr>
              <a:t>так</a:t>
            </a:r>
            <a:r>
              <a:rPr dirty="0" sz="2300" spc="-100">
                <a:latin typeface="Tahoma"/>
                <a:cs typeface="Tahoma"/>
              </a:rPr>
              <a:t> </a:t>
            </a:r>
            <a:r>
              <a:rPr dirty="0" sz="2300" spc="-55">
                <a:latin typeface="Tahoma"/>
                <a:cs typeface="Tahoma"/>
              </a:rPr>
              <a:t>как</a:t>
            </a:r>
            <a:r>
              <a:rPr dirty="0" sz="2300" spc="-95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использует</a:t>
            </a:r>
            <a:r>
              <a:rPr dirty="0" sz="2300" spc="-75">
                <a:latin typeface="Tahoma"/>
                <a:cs typeface="Tahoma"/>
              </a:rPr>
              <a:t> </a:t>
            </a:r>
            <a:r>
              <a:rPr dirty="0" sz="2300" spc="-10">
                <a:latin typeface="Tahoma"/>
                <a:cs typeface="Tahoma"/>
              </a:rPr>
              <a:t>возможности </a:t>
            </a:r>
            <a:r>
              <a:rPr dirty="0" sz="2300" spc="85">
                <a:latin typeface="Tahoma"/>
                <a:cs typeface="Tahoma"/>
              </a:rPr>
              <a:t>ECMAScript</a:t>
            </a:r>
            <a:r>
              <a:rPr dirty="0" sz="2300" spc="-80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5,</a:t>
            </a:r>
            <a:r>
              <a:rPr dirty="0" sz="2300" spc="-80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которые</a:t>
            </a:r>
            <a:r>
              <a:rPr dirty="0" sz="2300" spc="-80">
                <a:latin typeface="Tahoma"/>
                <a:cs typeface="Tahoma"/>
              </a:rPr>
              <a:t> </a:t>
            </a:r>
            <a:r>
              <a:rPr dirty="0" sz="2300" spc="-10">
                <a:latin typeface="Tahoma"/>
                <a:cs typeface="Tahoma"/>
              </a:rPr>
              <a:t>невозможно</a:t>
            </a:r>
            <a:r>
              <a:rPr dirty="0" sz="2300" spc="-80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эмулировать</a:t>
            </a:r>
            <a:r>
              <a:rPr dirty="0" sz="2300" spc="-75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в</a:t>
            </a:r>
            <a:r>
              <a:rPr dirty="0" sz="2300" spc="-80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IE8.</a:t>
            </a:r>
            <a:r>
              <a:rPr dirty="0" sz="2300" spc="-80">
                <a:latin typeface="Tahoma"/>
                <a:cs typeface="Tahoma"/>
              </a:rPr>
              <a:t> </a:t>
            </a:r>
            <a:r>
              <a:rPr dirty="0" sz="2300" spc="125">
                <a:latin typeface="Tahoma"/>
                <a:cs typeface="Tahoma"/>
              </a:rPr>
              <a:t>В </a:t>
            </a:r>
            <a:r>
              <a:rPr dirty="0" sz="2300">
                <a:latin typeface="Tahoma"/>
                <a:cs typeface="Tahoma"/>
              </a:rPr>
              <a:t>остальном,</a:t>
            </a:r>
            <a:r>
              <a:rPr dirty="0" sz="2300" spc="90">
                <a:latin typeface="Tahoma"/>
                <a:cs typeface="Tahoma"/>
              </a:rPr>
              <a:t> </a:t>
            </a:r>
            <a:r>
              <a:rPr dirty="0" sz="2300" spc="-10">
                <a:latin typeface="Tahoma"/>
                <a:cs typeface="Tahoma"/>
              </a:rPr>
              <a:t>поддерживаются</a:t>
            </a:r>
            <a:r>
              <a:rPr dirty="0" sz="2300" spc="90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все</a:t>
            </a:r>
            <a:r>
              <a:rPr dirty="0" sz="2300" spc="95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браузеры,</a:t>
            </a:r>
            <a:r>
              <a:rPr dirty="0" sz="2300" spc="110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  <a:hlinkClick r:id="rId3"/>
              </a:rPr>
              <a:t>совместимые</a:t>
            </a:r>
            <a:r>
              <a:rPr dirty="0" sz="2300" spc="90">
                <a:latin typeface="Tahoma"/>
                <a:cs typeface="Tahoma"/>
                <a:hlinkClick r:id="rId3"/>
              </a:rPr>
              <a:t> </a:t>
            </a:r>
            <a:r>
              <a:rPr dirty="0" sz="2300" spc="35">
                <a:latin typeface="Tahoma"/>
                <a:cs typeface="Tahoma"/>
                <a:hlinkClick r:id="rId3"/>
              </a:rPr>
              <a:t>с</a:t>
            </a:r>
            <a:r>
              <a:rPr dirty="0" sz="2300" spc="35">
                <a:latin typeface="Tahoma"/>
                <a:cs typeface="Tahoma"/>
              </a:rPr>
              <a:t> </a:t>
            </a:r>
            <a:r>
              <a:rPr dirty="0" sz="2300" spc="85">
                <a:latin typeface="Tahoma"/>
                <a:cs typeface="Tahoma"/>
                <a:hlinkClick r:id="rId3"/>
              </a:rPr>
              <a:t>ECMAScript</a:t>
            </a:r>
            <a:r>
              <a:rPr dirty="0" sz="2300" spc="-55">
                <a:latin typeface="Tahoma"/>
                <a:cs typeface="Tahoma"/>
                <a:hlinkClick r:id="rId3"/>
              </a:rPr>
              <a:t> </a:t>
            </a:r>
            <a:r>
              <a:rPr dirty="0" sz="2300" spc="-25">
                <a:latin typeface="Tahoma"/>
                <a:cs typeface="Tahoma"/>
                <a:hlinkClick r:id="rId3"/>
              </a:rPr>
              <a:t>5</a:t>
            </a:r>
            <a:r>
              <a:rPr dirty="0" sz="2300" spc="-25">
                <a:latin typeface="Tahoma"/>
                <a:cs typeface="Tahoma"/>
              </a:rPr>
              <a:t>.</a:t>
            </a:r>
            <a:endParaRPr sz="2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20"/>
              </a:spcBef>
            </a:pPr>
            <a:endParaRPr sz="2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2300" spc="-10" b="1">
                <a:latin typeface="Arial"/>
                <a:cs typeface="Arial"/>
              </a:rPr>
              <a:t>Семантическое</a:t>
            </a:r>
            <a:r>
              <a:rPr dirty="0" sz="2300" spc="-55" b="1">
                <a:latin typeface="Arial"/>
                <a:cs typeface="Arial"/>
              </a:rPr>
              <a:t> </a:t>
            </a:r>
            <a:r>
              <a:rPr dirty="0" sz="2300" spc="-10" b="1">
                <a:latin typeface="Arial"/>
                <a:cs typeface="Arial"/>
              </a:rPr>
              <a:t>версионирование</a:t>
            </a:r>
            <a:endParaRPr sz="2300">
              <a:latin typeface="Arial"/>
              <a:cs typeface="Arial"/>
            </a:endParaRPr>
          </a:p>
          <a:p>
            <a:pPr marL="12700" marR="188595">
              <a:lnSpc>
                <a:spcPct val="100000"/>
              </a:lnSpc>
              <a:spcBef>
                <a:spcPts val="1600"/>
              </a:spcBef>
            </a:pPr>
            <a:r>
              <a:rPr dirty="0" sz="2300">
                <a:latin typeface="Tahoma"/>
                <a:cs typeface="Tahoma"/>
              </a:rPr>
              <a:t>Vue</a:t>
            </a:r>
            <a:r>
              <a:rPr dirty="0" sz="2300" spc="-5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следует </a:t>
            </a:r>
            <a:r>
              <a:rPr dirty="0" sz="2300">
                <a:latin typeface="Tahoma"/>
                <a:cs typeface="Tahoma"/>
                <a:hlinkClick r:id="rId4"/>
              </a:rPr>
              <a:t>семантическому версионированию</a:t>
            </a:r>
            <a:r>
              <a:rPr dirty="0" sz="2300" spc="15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во всех </a:t>
            </a:r>
            <a:r>
              <a:rPr dirty="0" sz="2300" spc="-10">
                <a:latin typeface="Tahoma"/>
                <a:cs typeface="Tahoma"/>
              </a:rPr>
              <a:t>своих </a:t>
            </a:r>
            <a:r>
              <a:rPr dirty="0" sz="2300">
                <a:latin typeface="Tahoma"/>
                <a:cs typeface="Tahoma"/>
              </a:rPr>
              <a:t>официальных</a:t>
            </a:r>
            <a:r>
              <a:rPr dirty="0" sz="2300" spc="-25">
                <a:latin typeface="Tahoma"/>
                <a:cs typeface="Tahoma"/>
              </a:rPr>
              <a:t> </a:t>
            </a:r>
            <a:r>
              <a:rPr dirty="0" sz="2300" spc="-10">
                <a:latin typeface="Tahoma"/>
                <a:cs typeface="Tahoma"/>
              </a:rPr>
              <a:t>проектах</a:t>
            </a:r>
            <a:r>
              <a:rPr dirty="0" sz="2300" spc="-20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для</a:t>
            </a:r>
            <a:r>
              <a:rPr dirty="0" sz="2300" spc="-25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документирования</a:t>
            </a:r>
            <a:r>
              <a:rPr dirty="0" sz="2300" spc="-20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возможностей</a:t>
            </a:r>
            <a:r>
              <a:rPr dirty="0" sz="2300" spc="-25">
                <a:latin typeface="Tahoma"/>
                <a:cs typeface="Tahoma"/>
              </a:rPr>
              <a:t> </a:t>
            </a:r>
            <a:r>
              <a:rPr dirty="0" sz="2300" spc="-50">
                <a:latin typeface="Tahoma"/>
                <a:cs typeface="Tahoma"/>
              </a:rPr>
              <a:t>и </a:t>
            </a:r>
            <a:r>
              <a:rPr dirty="0" sz="2300">
                <a:latin typeface="Tahoma"/>
                <a:cs typeface="Tahoma"/>
              </a:rPr>
              <a:t>поведения.</a:t>
            </a:r>
            <a:r>
              <a:rPr dirty="0" sz="2300" spc="-110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Для</a:t>
            </a:r>
            <a:r>
              <a:rPr dirty="0" sz="2300" spc="-105">
                <a:latin typeface="Tahoma"/>
                <a:cs typeface="Tahoma"/>
              </a:rPr>
              <a:t> </a:t>
            </a:r>
            <a:r>
              <a:rPr dirty="0" sz="2300" spc="-10">
                <a:latin typeface="Tahoma"/>
                <a:cs typeface="Tahoma"/>
              </a:rPr>
              <a:t>недокументированного</a:t>
            </a:r>
            <a:r>
              <a:rPr dirty="0" sz="2300" spc="-105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поведения</a:t>
            </a:r>
            <a:r>
              <a:rPr dirty="0" sz="2300" spc="-110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или</a:t>
            </a:r>
            <a:r>
              <a:rPr dirty="0" sz="2300" spc="-105">
                <a:latin typeface="Tahoma"/>
                <a:cs typeface="Tahoma"/>
              </a:rPr>
              <a:t> </a:t>
            </a:r>
            <a:r>
              <a:rPr dirty="0" sz="2300" spc="-10">
                <a:latin typeface="Tahoma"/>
                <a:cs typeface="Tahoma"/>
              </a:rPr>
              <a:t>описания </a:t>
            </a:r>
            <a:r>
              <a:rPr dirty="0" sz="2300">
                <a:latin typeface="Tahoma"/>
                <a:cs typeface="Tahoma"/>
              </a:rPr>
              <a:t>внутренней</a:t>
            </a:r>
            <a:r>
              <a:rPr dirty="0" sz="2300" spc="-40">
                <a:latin typeface="Tahoma"/>
                <a:cs typeface="Tahoma"/>
              </a:rPr>
              <a:t> </a:t>
            </a:r>
            <a:r>
              <a:rPr dirty="0" sz="2300" spc="-35">
                <a:latin typeface="Tahoma"/>
                <a:cs typeface="Tahoma"/>
              </a:rPr>
              <a:t>логики,</a:t>
            </a:r>
            <a:r>
              <a:rPr dirty="0" sz="2300" spc="-40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изменения</a:t>
            </a:r>
            <a:r>
              <a:rPr dirty="0" sz="2300" spc="-35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описываются</a:t>
            </a:r>
            <a:r>
              <a:rPr dirty="0" sz="2300" spc="-40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в </a:t>
            </a:r>
            <a:r>
              <a:rPr dirty="0" sz="2300">
                <a:latin typeface="Tahoma"/>
                <a:cs typeface="Tahoma"/>
                <a:hlinkClick r:id="rId5"/>
              </a:rPr>
              <a:t>информации</a:t>
            </a:r>
            <a:r>
              <a:rPr dirty="0" sz="2300" spc="-40">
                <a:latin typeface="Tahoma"/>
                <a:cs typeface="Tahoma"/>
                <a:hlinkClick r:id="rId5"/>
              </a:rPr>
              <a:t> </a:t>
            </a:r>
            <a:r>
              <a:rPr dirty="0" sz="2300" spc="-50">
                <a:latin typeface="Tahoma"/>
                <a:cs typeface="Tahoma"/>
                <a:hlinkClick r:id="rId5"/>
              </a:rPr>
              <a:t>о</a:t>
            </a:r>
            <a:r>
              <a:rPr dirty="0" sz="2300" spc="-50">
                <a:latin typeface="Tahoma"/>
                <a:cs typeface="Tahoma"/>
              </a:rPr>
              <a:t> </a:t>
            </a:r>
            <a:r>
              <a:rPr dirty="0" sz="2300" spc="-10">
                <a:latin typeface="Tahoma"/>
                <a:cs typeface="Tahoma"/>
                <a:hlinkClick r:id="rId5"/>
              </a:rPr>
              <a:t>релизах</a:t>
            </a:r>
            <a:r>
              <a:rPr dirty="0" sz="2300" spc="-10">
                <a:latin typeface="Tahoma"/>
                <a:cs typeface="Tahoma"/>
              </a:rPr>
              <a:t>.</a:t>
            </a:r>
            <a:endParaRPr sz="2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25"/>
              </a:spcBef>
            </a:pPr>
            <a:endParaRPr sz="2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2300" b="1">
                <a:latin typeface="Arial"/>
                <a:cs typeface="Arial"/>
              </a:rPr>
              <a:t>Информация</a:t>
            </a:r>
            <a:r>
              <a:rPr dirty="0" sz="2300" spc="-65" b="1">
                <a:latin typeface="Arial"/>
                <a:cs typeface="Arial"/>
              </a:rPr>
              <a:t> </a:t>
            </a:r>
            <a:r>
              <a:rPr dirty="0" sz="2300" b="1">
                <a:latin typeface="Arial"/>
                <a:cs typeface="Arial"/>
              </a:rPr>
              <a:t>о</a:t>
            </a:r>
            <a:r>
              <a:rPr dirty="0" sz="2300" spc="-65" b="1">
                <a:latin typeface="Arial"/>
                <a:cs typeface="Arial"/>
              </a:rPr>
              <a:t> </a:t>
            </a:r>
            <a:r>
              <a:rPr dirty="0" sz="2300" spc="-10" b="1">
                <a:latin typeface="Arial"/>
                <a:cs typeface="Arial"/>
              </a:rPr>
              <a:t>релизах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dirty="0" sz="2300">
                <a:latin typeface="Tahoma"/>
                <a:cs typeface="Tahoma"/>
              </a:rPr>
              <a:t>Версия последнего </a:t>
            </a:r>
            <a:r>
              <a:rPr dirty="0" sz="2300" spc="-10">
                <a:latin typeface="Tahoma"/>
                <a:cs typeface="Tahoma"/>
              </a:rPr>
              <a:t>релиза:</a:t>
            </a:r>
            <a:r>
              <a:rPr dirty="0" sz="2300">
                <a:latin typeface="Tahoma"/>
                <a:cs typeface="Tahoma"/>
              </a:rPr>
              <a:t> </a:t>
            </a:r>
            <a:r>
              <a:rPr dirty="0" sz="2300" spc="-10">
                <a:latin typeface="Tahoma"/>
                <a:cs typeface="Tahoma"/>
              </a:rPr>
              <a:t>2.7.8</a:t>
            </a:r>
            <a:endParaRPr sz="2300">
              <a:latin typeface="Tahoma"/>
              <a:cs typeface="Tahoma"/>
            </a:endParaRPr>
          </a:p>
          <a:p>
            <a:pPr marL="12700" marR="1219200">
              <a:lnSpc>
                <a:spcPct val="100000"/>
              </a:lnSpc>
              <a:spcBef>
                <a:spcPts val="1400"/>
              </a:spcBef>
            </a:pPr>
            <a:r>
              <a:rPr dirty="0" sz="2300">
                <a:latin typeface="Tahoma"/>
                <a:cs typeface="Tahoma"/>
              </a:rPr>
              <a:t>Подробная</a:t>
            </a:r>
            <a:r>
              <a:rPr dirty="0" sz="2300" spc="10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информация</a:t>
            </a:r>
            <a:r>
              <a:rPr dirty="0" sz="2300" spc="15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об</a:t>
            </a:r>
            <a:r>
              <a:rPr dirty="0" sz="2300" spc="15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изменениях</a:t>
            </a:r>
            <a:r>
              <a:rPr dirty="0" sz="2300" spc="10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в</a:t>
            </a:r>
            <a:r>
              <a:rPr dirty="0" sz="2300" spc="15">
                <a:latin typeface="Tahoma"/>
                <a:cs typeface="Tahoma"/>
              </a:rPr>
              <a:t> </a:t>
            </a:r>
            <a:r>
              <a:rPr dirty="0" sz="2300" spc="-25">
                <a:latin typeface="Tahoma"/>
                <a:cs typeface="Tahoma"/>
              </a:rPr>
              <a:t>каждой</a:t>
            </a:r>
            <a:r>
              <a:rPr dirty="0" sz="2300" spc="15">
                <a:latin typeface="Tahoma"/>
                <a:cs typeface="Tahoma"/>
              </a:rPr>
              <a:t> </a:t>
            </a:r>
            <a:r>
              <a:rPr dirty="0" sz="2300" spc="-10">
                <a:latin typeface="Tahoma"/>
                <a:cs typeface="Tahoma"/>
              </a:rPr>
              <a:t>версии </a:t>
            </a:r>
            <a:r>
              <a:rPr dirty="0" sz="2300">
                <a:latin typeface="Tahoma"/>
                <a:cs typeface="Tahoma"/>
              </a:rPr>
              <a:t>доступна</a:t>
            </a:r>
            <a:r>
              <a:rPr dirty="0" sz="2300" spc="-25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на</a:t>
            </a:r>
            <a:r>
              <a:rPr dirty="0" sz="2300" spc="-25">
                <a:latin typeface="Tahoma"/>
                <a:cs typeface="Tahoma"/>
              </a:rPr>
              <a:t> </a:t>
            </a:r>
            <a:r>
              <a:rPr dirty="0" sz="2300" spc="-10">
                <a:latin typeface="Tahoma"/>
                <a:cs typeface="Tahoma"/>
                <a:hlinkClick r:id="rId5"/>
              </a:rPr>
              <a:t>GitHub</a:t>
            </a:r>
            <a:r>
              <a:rPr dirty="0" sz="2300" spc="-10">
                <a:latin typeface="Tahoma"/>
                <a:cs typeface="Tahoma"/>
              </a:rPr>
              <a:t>.</a:t>
            </a:r>
            <a:endParaRPr sz="2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641" y="1629923"/>
            <a:ext cx="5194935" cy="1762760"/>
          </a:xfrm>
          <a:prstGeom prst="rect"/>
        </p:spPr>
        <p:txBody>
          <a:bodyPr wrap="square" lIns="0" tIns="116205" rIns="0" bIns="0" rtlCol="0" vert="horz">
            <a:spAutoFit/>
          </a:bodyPr>
          <a:lstStyle/>
          <a:p>
            <a:pPr marL="12700" marR="5080">
              <a:lnSpc>
                <a:spcPts val="6480"/>
              </a:lnSpc>
              <a:spcBef>
                <a:spcPts val="915"/>
              </a:spcBef>
            </a:pPr>
            <a:r>
              <a:rPr dirty="0" spc="-10">
                <a:solidFill>
                  <a:srgbClr val="C91C4B"/>
                </a:solidFill>
              </a:rPr>
              <a:t>Инструменты </a:t>
            </a:r>
            <a:r>
              <a:rPr dirty="0" spc="-20">
                <a:solidFill>
                  <a:srgbClr val="C91C4B"/>
                </a:solidFill>
              </a:rPr>
              <a:t>разработчика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1" cy="72603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21650" y="3673094"/>
            <a:ext cx="8261984" cy="2207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180">
                <a:latin typeface="Tahoma"/>
                <a:cs typeface="Tahoma"/>
              </a:rPr>
              <a:t>В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дальнейших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уроках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мы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познакомимся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с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возможностями </a:t>
            </a:r>
            <a:r>
              <a:rPr dirty="0" sz="2400" spc="-20">
                <a:latin typeface="Tahoma"/>
                <a:cs typeface="Tahoma"/>
              </a:rPr>
              <a:t>этого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инструмента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более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тесно.</a:t>
            </a:r>
            <a:r>
              <a:rPr dirty="0" sz="2400" spc="-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Подробное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описание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его </a:t>
            </a:r>
            <a:r>
              <a:rPr dirty="0" sz="2400" spc="-10">
                <a:latin typeface="Tahoma"/>
                <a:cs typeface="Tahoma"/>
              </a:rPr>
              <a:t>установки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вы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можете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найти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ссылке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60">
                <a:latin typeface="Tahoma"/>
                <a:cs typeface="Tahoma"/>
              </a:rPr>
              <a:t>со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слайда: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465"/>
              </a:spcBef>
            </a:pPr>
            <a:endParaRPr sz="2400">
              <a:latin typeface="Tahoma"/>
              <a:cs typeface="Tahoma"/>
            </a:endParaRPr>
          </a:p>
          <a:p>
            <a:pPr marL="469265" indent="-41211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dirty="0" sz="2400" spc="-20">
                <a:latin typeface="Tahoma"/>
                <a:cs typeface="Tahoma"/>
              </a:rPr>
              <a:t>https://devtools.vuejs.org/guide/installation.html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641" y="1629923"/>
            <a:ext cx="5194935" cy="1762760"/>
          </a:xfrm>
          <a:prstGeom prst="rect"/>
        </p:spPr>
        <p:txBody>
          <a:bodyPr wrap="square" lIns="0" tIns="116205" rIns="0" bIns="0" rtlCol="0" vert="horz">
            <a:spAutoFit/>
          </a:bodyPr>
          <a:lstStyle/>
          <a:p>
            <a:pPr marL="12700" marR="5080">
              <a:lnSpc>
                <a:spcPts val="6480"/>
              </a:lnSpc>
              <a:spcBef>
                <a:spcPts val="915"/>
              </a:spcBef>
            </a:pPr>
            <a:r>
              <a:rPr dirty="0" spc="-10">
                <a:solidFill>
                  <a:srgbClr val="C91C4B"/>
                </a:solidFill>
              </a:rPr>
              <a:t>Инструменты </a:t>
            </a:r>
            <a:r>
              <a:rPr dirty="0" spc="-20">
                <a:solidFill>
                  <a:srgbClr val="C91C4B"/>
                </a:solidFill>
              </a:rPr>
              <a:t>разработчика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2"/>
            <a:ext cx="1660281" cy="72603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4827749"/>
            <a:ext cx="9982200" cy="24968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C91C4B"/>
                </a:solidFill>
              </a:rPr>
              <a:t>Codepen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1" cy="72603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32990" y="3101957"/>
            <a:ext cx="7745730" cy="3902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345" indent="-334645">
              <a:lnSpc>
                <a:spcPct val="100000"/>
              </a:lnSpc>
              <a:spcBef>
                <a:spcPts val="100"/>
              </a:spcBef>
              <a:buChar char="•"/>
              <a:tabLst>
                <a:tab pos="347345" algn="l"/>
              </a:tabLst>
            </a:pPr>
            <a:r>
              <a:rPr dirty="0" sz="2400" spc="100">
                <a:latin typeface="Tahoma"/>
                <a:cs typeface="Tahoma"/>
              </a:rPr>
              <a:t>CodePen</a:t>
            </a:r>
            <a:r>
              <a:rPr dirty="0" sz="2400" spc="20">
                <a:latin typeface="Tahoma"/>
                <a:cs typeface="Tahoma"/>
              </a:rPr>
              <a:t> </a:t>
            </a:r>
            <a:r>
              <a:rPr dirty="0" sz="2400" spc="195">
                <a:latin typeface="Tahoma"/>
                <a:cs typeface="Tahoma"/>
              </a:rPr>
              <a:t>—</a:t>
            </a:r>
            <a:r>
              <a:rPr dirty="0" sz="2400" spc="2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интернет-</a:t>
            </a:r>
            <a:r>
              <a:rPr dirty="0" sz="2400">
                <a:latin typeface="Tahoma"/>
                <a:cs typeface="Tahoma"/>
              </a:rPr>
              <a:t>сообщество,</a:t>
            </a:r>
            <a:r>
              <a:rPr dirty="0" sz="2400" spc="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созданное</a:t>
            </a:r>
            <a:r>
              <a:rPr dirty="0" sz="2400" spc="25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для</a:t>
            </a:r>
            <a:endParaRPr sz="2400">
              <a:latin typeface="Tahoma"/>
              <a:cs typeface="Tahoma"/>
            </a:endParaRPr>
          </a:p>
          <a:p>
            <a:pPr marL="347980" marR="5080">
              <a:lnSpc>
                <a:spcPct val="160000"/>
              </a:lnSpc>
            </a:pPr>
            <a:r>
              <a:rPr dirty="0" sz="2400">
                <a:latin typeface="Tahoma"/>
                <a:cs typeface="Tahoma"/>
              </a:rPr>
              <a:t>тестирования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показа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сниппетов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основе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50">
                <a:latin typeface="Tahoma"/>
                <a:cs typeface="Tahoma"/>
              </a:rPr>
              <a:t>HTML, </a:t>
            </a:r>
            <a:r>
              <a:rPr dirty="0" sz="2400" spc="254">
                <a:latin typeface="Tahoma"/>
                <a:cs typeface="Tahoma"/>
              </a:rPr>
              <a:t>CSS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JavaScript.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50">
                <a:latin typeface="Tahoma"/>
                <a:cs typeface="Tahoma"/>
              </a:rPr>
              <a:t>Сообщество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50">
                <a:latin typeface="Tahoma"/>
                <a:cs typeface="Tahoma"/>
              </a:rPr>
              <a:t>было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создано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2012 </a:t>
            </a:r>
            <a:r>
              <a:rPr dirty="0" sz="2400" spc="-25">
                <a:latin typeface="Tahoma"/>
                <a:cs typeface="Tahoma"/>
              </a:rPr>
              <a:t>году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разработчиками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50">
                <a:latin typeface="Tahoma"/>
                <a:cs typeface="Tahoma"/>
              </a:rPr>
              <a:t>Алексом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Вазкуезом,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Тимом </a:t>
            </a:r>
            <a:r>
              <a:rPr dirty="0" sz="2400" spc="60">
                <a:latin typeface="Tahoma"/>
                <a:cs typeface="Tahoma"/>
              </a:rPr>
              <a:t>Сабатом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веб-дизайнером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Крисом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Койером.</a:t>
            </a:r>
            <a:endParaRPr sz="2400">
              <a:latin typeface="Tahoma"/>
              <a:cs typeface="Tahoma"/>
            </a:endParaRPr>
          </a:p>
          <a:p>
            <a:pPr marL="347980" marR="711200">
              <a:lnSpc>
                <a:spcPct val="160000"/>
              </a:lnSpc>
            </a:pPr>
            <a:r>
              <a:rPr dirty="0" sz="2400">
                <a:latin typeface="Tahoma"/>
                <a:cs typeface="Tahoma"/>
              </a:rPr>
              <a:t>Работает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60">
                <a:latin typeface="Tahoma"/>
                <a:cs typeface="Tahoma"/>
              </a:rPr>
              <a:t>как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онлайн-</a:t>
            </a:r>
            <a:r>
              <a:rPr dirty="0" sz="2400" spc="-10">
                <a:latin typeface="Tahoma"/>
                <a:cs typeface="Tahoma"/>
              </a:rPr>
              <a:t>редактор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кода,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где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можно </a:t>
            </a:r>
            <a:r>
              <a:rPr dirty="0" sz="2400">
                <a:latin typeface="Tahoma"/>
                <a:cs typeface="Tahoma"/>
              </a:rPr>
              <a:t>создать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свой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сниппет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просмотреть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его.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066" y="1711573"/>
            <a:ext cx="297180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C91C4B"/>
                </a:solidFill>
              </a:rPr>
              <a:t>Ссылки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1" cy="72603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85501" y="3101957"/>
            <a:ext cx="54184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5300" algn="l"/>
              </a:tabLst>
            </a:pPr>
            <a:r>
              <a:rPr dirty="0" sz="2400" spc="-25">
                <a:latin typeface="Tahoma"/>
                <a:cs typeface="Tahoma"/>
              </a:rPr>
              <a:t>1.</a:t>
            </a:r>
            <a:r>
              <a:rPr dirty="0" sz="2400">
                <a:latin typeface="Tahoma"/>
                <a:cs typeface="Tahoma"/>
              </a:rPr>
              <a:t>	</a:t>
            </a:r>
            <a:r>
              <a:rPr dirty="0" u="heavy" sz="2400" spc="-5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https://codepen.io/</a:t>
            </a:r>
            <a:r>
              <a:rPr dirty="0" sz="2400">
                <a:latin typeface="Tahoma"/>
                <a:cs typeface="Tahoma"/>
              </a:rPr>
              <a:t> -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ссылка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сайт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85501" y="4627990"/>
            <a:ext cx="7835900" cy="976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5300" algn="l"/>
              </a:tabLst>
            </a:pPr>
            <a:r>
              <a:rPr dirty="0" sz="2400" spc="-25">
                <a:latin typeface="Tahoma"/>
                <a:cs typeface="Tahoma"/>
              </a:rPr>
              <a:t>1.</a:t>
            </a:r>
            <a:r>
              <a:rPr dirty="0" sz="2400">
                <a:latin typeface="Tahoma"/>
                <a:cs typeface="Tahoma"/>
              </a:rPr>
              <a:t>	</a:t>
            </a:r>
            <a:r>
              <a:rPr dirty="0" u="heavy" sz="2400" spc="-5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4"/>
              </a:rPr>
              <a:t>https://cdn.jsdelivr.net/npm/vue/dist/vue.js</a:t>
            </a:r>
            <a:r>
              <a:rPr dirty="0" sz="2400">
                <a:latin typeface="Tahoma"/>
                <a:cs typeface="Tahoma"/>
              </a:rPr>
              <a:t> -</a:t>
            </a:r>
            <a:r>
              <a:rPr dirty="0" sz="2400" spc="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ссылка</a:t>
            </a:r>
            <a:r>
              <a:rPr dirty="0" sz="2400" spc="5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на</a:t>
            </a:r>
            <a:endParaRPr sz="2400">
              <a:latin typeface="Tahoma"/>
              <a:cs typeface="Tahoma"/>
            </a:endParaRPr>
          </a:p>
          <a:p>
            <a:pPr marL="495300">
              <a:lnSpc>
                <a:spcPct val="100000"/>
              </a:lnSpc>
              <a:spcBef>
                <a:spcPts val="1725"/>
              </a:spcBef>
            </a:pPr>
            <a:r>
              <a:rPr dirty="0" sz="2400">
                <a:latin typeface="Tahoma"/>
                <a:cs typeface="Tahoma"/>
              </a:rPr>
              <a:t>девелоп-версию</a:t>
            </a:r>
            <a:r>
              <a:rPr dirty="0" sz="2400" spc="-25">
                <a:latin typeface="Tahoma"/>
                <a:cs typeface="Tahoma"/>
              </a:rPr>
              <a:t> Vue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066" y="1711573"/>
            <a:ext cx="6994525" cy="1762760"/>
          </a:xfrm>
          <a:prstGeom prst="rect"/>
        </p:spPr>
        <p:txBody>
          <a:bodyPr wrap="square" lIns="0" tIns="116205" rIns="0" bIns="0" rtlCol="0" vert="horz">
            <a:spAutoFit/>
          </a:bodyPr>
          <a:lstStyle/>
          <a:p>
            <a:pPr marL="12700" marR="5080">
              <a:lnSpc>
                <a:spcPts val="6480"/>
              </a:lnSpc>
              <a:spcBef>
                <a:spcPts val="915"/>
              </a:spcBef>
            </a:pPr>
            <a:r>
              <a:rPr dirty="0">
                <a:solidFill>
                  <a:srgbClr val="C91C4B"/>
                </a:solidFill>
              </a:rPr>
              <a:t>Пример</a:t>
            </a:r>
            <a:r>
              <a:rPr dirty="0" spc="-150">
                <a:solidFill>
                  <a:srgbClr val="C91C4B"/>
                </a:solidFill>
              </a:rPr>
              <a:t> </a:t>
            </a:r>
            <a:r>
              <a:rPr dirty="0">
                <a:solidFill>
                  <a:srgbClr val="C91C4B"/>
                </a:solidFill>
              </a:rPr>
              <a:t>кода</a:t>
            </a:r>
            <a:r>
              <a:rPr dirty="0" spc="-145">
                <a:solidFill>
                  <a:srgbClr val="C91C4B"/>
                </a:solidFill>
              </a:rPr>
              <a:t> </a:t>
            </a:r>
            <a:r>
              <a:rPr dirty="0" spc="-25">
                <a:solidFill>
                  <a:srgbClr val="C91C4B"/>
                </a:solidFill>
              </a:rPr>
              <a:t>из </a:t>
            </a:r>
            <a:r>
              <a:rPr dirty="0">
                <a:solidFill>
                  <a:srgbClr val="C91C4B"/>
                </a:solidFill>
              </a:rPr>
              <a:t>документации</a:t>
            </a:r>
            <a:r>
              <a:rPr dirty="0" spc="-140">
                <a:solidFill>
                  <a:srgbClr val="C91C4B"/>
                </a:solidFill>
              </a:rPr>
              <a:t> </a:t>
            </a:r>
            <a:r>
              <a:rPr dirty="0" spc="-85">
                <a:solidFill>
                  <a:srgbClr val="C91C4B"/>
                </a:solidFill>
              </a:rPr>
              <a:t>Vue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1" cy="72603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11100" y="3520694"/>
            <a:ext cx="3853179" cy="5755640"/>
          </a:xfrm>
          <a:prstGeom prst="rect">
            <a:avLst/>
          </a:prstGeom>
        </p:spPr>
        <p:txBody>
          <a:bodyPr wrap="square" lIns="0" tIns="2197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30"/>
              </a:spcBef>
            </a:pPr>
            <a:r>
              <a:rPr dirty="0" sz="2400" spc="-105">
                <a:latin typeface="Tahoma"/>
                <a:cs typeface="Tahoma"/>
              </a:rPr>
              <a:t>&lt;div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id="app"&gt;</a:t>
            </a:r>
            <a:endParaRPr sz="24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1630"/>
              </a:spcBef>
            </a:pPr>
            <a:r>
              <a:rPr dirty="0" sz="2400" spc="-360">
                <a:latin typeface="Tahoma"/>
                <a:cs typeface="Tahoma"/>
              </a:rPr>
              <a:t>{{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45">
                <a:latin typeface="Tahoma"/>
                <a:cs typeface="Tahoma"/>
              </a:rPr>
              <a:t>message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390">
                <a:latin typeface="Tahoma"/>
                <a:cs typeface="Tahoma"/>
              </a:rPr>
              <a:t>}}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35"/>
              </a:spcBef>
            </a:pPr>
            <a:r>
              <a:rPr dirty="0" sz="2400" spc="-10">
                <a:latin typeface="Tahoma"/>
                <a:cs typeface="Tahoma"/>
              </a:rPr>
              <a:t>&lt;/div&gt;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614"/>
              </a:spcBef>
            </a:pPr>
            <a:endParaRPr sz="2400">
              <a:latin typeface="Tahoma"/>
              <a:cs typeface="Tahoma"/>
            </a:endParaRPr>
          </a:p>
          <a:p>
            <a:pPr marL="469900" marR="1093470" indent="-457200">
              <a:lnSpc>
                <a:spcPct val="156700"/>
              </a:lnSpc>
            </a:pPr>
            <a:r>
              <a:rPr dirty="0" sz="2400">
                <a:latin typeface="Tahoma"/>
                <a:cs typeface="Tahoma"/>
              </a:rPr>
              <a:t>var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app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350">
                <a:latin typeface="Tahoma"/>
                <a:cs typeface="Tahoma"/>
              </a:rPr>
              <a:t>=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new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70">
                <a:latin typeface="Tahoma"/>
                <a:cs typeface="Tahoma"/>
              </a:rPr>
              <a:t>Vue({ </a:t>
            </a:r>
            <a:r>
              <a:rPr dirty="0" sz="2400" spc="-25">
                <a:latin typeface="Tahoma"/>
                <a:cs typeface="Tahoma"/>
              </a:rPr>
              <a:t>el:</a:t>
            </a:r>
            <a:r>
              <a:rPr dirty="0" sz="2400" spc="-16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'#app',</a:t>
            </a:r>
            <a:endParaRPr sz="24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1630"/>
              </a:spcBef>
            </a:pPr>
            <a:r>
              <a:rPr dirty="0" sz="2400" spc="-25">
                <a:latin typeface="Tahoma"/>
                <a:cs typeface="Tahoma"/>
              </a:rPr>
              <a:t>data:</a:t>
            </a:r>
            <a:r>
              <a:rPr dirty="0" sz="2400" spc="-150">
                <a:latin typeface="Tahoma"/>
                <a:cs typeface="Tahoma"/>
              </a:rPr>
              <a:t> </a:t>
            </a:r>
            <a:r>
              <a:rPr dirty="0" sz="2400" spc="-409">
                <a:latin typeface="Tahoma"/>
                <a:cs typeface="Tahoma"/>
              </a:rPr>
              <a:t>{</a:t>
            </a:r>
            <a:endParaRPr sz="2400">
              <a:latin typeface="Tahoma"/>
              <a:cs typeface="Tahoma"/>
            </a:endParaRPr>
          </a:p>
          <a:p>
            <a:pPr marL="927100">
              <a:lnSpc>
                <a:spcPct val="100000"/>
              </a:lnSpc>
              <a:spcBef>
                <a:spcPts val="1635"/>
              </a:spcBef>
            </a:pPr>
            <a:r>
              <a:rPr dirty="0" sz="2400">
                <a:latin typeface="Tahoma"/>
                <a:cs typeface="Tahoma"/>
              </a:rPr>
              <a:t>message:</a:t>
            </a:r>
            <a:r>
              <a:rPr dirty="0" sz="2400" spc="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'Hello</a:t>
            </a:r>
            <a:r>
              <a:rPr dirty="0" sz="2400" spc="4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Vue!'</a:t>
            </a:r>
            <a:endParaRPr sz="24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1630"/>
              </a:spcBef>
            </a:pPr>
            <a:r>
              <a:rPr dirty="0" sz="2400" spc="-409">
                <a:latin typeface="Tahoma"/>
                <a:cs typeface="Tahoma"/>
              </a:rPr>
              <a:t>}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dirty="0" sz="2400" spc="-25">
                <a:latin typeface="Tahoma"/>
                <a:cs typeface="Tahoma"/>
              </a:rPr>
              <a:t>})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6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0286999" y="0"/>
                </a:lnTo>
                <a:lnTo>
                  <a:pt x="10286999" y="10286999"/>
                </a:lnTo>
                <a:close/>
              </a:path>
            </a:pathLst>
          </a:custGeom>
          <a:solidFill>
            <a:srgbClr val="C91C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239" y="1835022"/>
            <a:ext cx="1720214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-25">
                <a:solidFill>
                  <a:srgbClr val="FFFFFF"/>
                </a:solidFill>
              </a:rPr>
              <a:t>03</a:t>
            </a:r>
            <a:endParaRPr sz="120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058" y="3961056"/>
            <a:ext cx="6325943" cy="6325943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30251" y="3581654"/>
            <a:ext cx="5323840" cy="4195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z="6000" spc="114">
                <a:solidFill>
                  <a:srgbClr val="FFFFFF"/>
                </a:solidFill>
                <a:latin typeface="Tahoma"/>
                <a:cs typeface="Tahoma"/>
              </a:rPr>
              <a:t>Разбираем</a:t>
            </a:r>
            <a:r>
              <a:rPr dirty="0" sz="60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 spc="-25">
                <a:solidFill>
                  <a:srgbClr val="FFFFFF"/>
                </a:solidFill>
                <a:latin typeface="Tahoma"/>
                <a:cs typeface="Tahoma"/>
              </a:rPr>
              <a:t>код </a:t>
            </a:r>
            <a:r>
              <a:rPr dirty="0" sz="6000">
                <a:solidFill>
                  <a:srgbClr val="FFFFFF"/>
                </a:solidFill>
                <a:latin typeface="Tahoma"/>
                <a:cs typeface="Tahoma"/>
              </a:rPr>
              <a:t>примера.</a:t>
            </a:r>
            <a:r>
              <a:rPr dirty="0" sz="600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 spc="270">
                <a:solidFill>
                  <a:srgbClr val="FFFFFF"/>
                </a:solidFill>
                <a:latin typeface="Tahoma"/>
                <a:cs typeface="Tahoma"/>
              </a:rPr>
              <a:t>Еще </a:t>
            </a:r>
            <a:r>
              <a:rPr dirty="0" sz="6000">
                <a:solidFill>
                  <a:srgbClr val="FFFFFF"/>
                </a:solidFill>
                <a:latin typeface="Tahoma"/>
                <a:cs typeface="Tahoma"/>
              </a:rPr>
              <a:t>немного</a:t>
            </a:r>
            <a:r>
              <a:rPr dirty="0" sz="6000" spc="-2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 spc="15">
                <a:solidFill>
                  <a:srgbClr val="FFFFFF"/>
                </a:solidFill>
                <a:latin typeface="Tahoma"/>
                <a:cs typeface="Tahoma"/>
              </a:rPr>
              <a:t>о </a:t>
            </a:r>
            <a:r>
              <a:rPr dirty="0" sz="6000" spc="-10">
                <a:solidFill>
                  <a:srgbClr val="FFFFFF"/>
                </a:solidFill>
                <a:latin typeface="Tahoma"/>
                <a:cs typeface="Tahoma"/>
              </a:rPr>
              <a:t>реактивности</a:t>
            </a:r>
            <a:endParaRPr sz="6000">
              <a:latin typeface="Tahoma"/>
              <a:cs typeface="Tahom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193" y="271065"/>
            <a:ext cx="1950720" cy="97614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1" cy="7260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1100" y="2452618"/>
            <a:ext cx="7836534" cy="2479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800" spc="210" b="0">
                <a:solidFill>
                  <a:srgbClr val="000000"/>
                </a:solidFill>
                <a:latin typeface="Tahoma"/>
                <a:cs typeface="Tahoma"/>
              </a:rPr>
              <a:t>В</a:t>
            </a:r>
            <a:r>
              <a:rPr dirty="0" sz="2800" spc="-6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этом</a:t>
            </a:r>
            <a:r>
              <a:rPr dirty="0" sz="2800" spc="-6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spc="-10" b="0">
                <a:solidFill>
                  <a:srgbClr val="000000"/>
                </a:solidFill>
                <a:latin typeface="Tahoma"/>
                <a:cs typeface="Tahoma"/>
              </a:rPr>
              <a:t>уроке</a:t>
            </a:r>
            <a:r>
              <a:rPr dirty="0" sz="2800" spc="-5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spc="90" b="0">
                <a:solidFill>
                  <a:srgbClr val="000000"/>
                </a:solidFill>
                <a:latin typeface="Tahoma"/>
                <a:cs typeface="Tahoma"/>
              </a:rPr>
              <a:t>мы</a:t>
            </a:r>
            <a:r>
              <a:rPr dirty="0" sz="2800" spc="-6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разберем</a:t>
            </a:r>
            <a:r>
              <a:rPr dirty="0" sz="2800" spc="-6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некоторые</a:t>
            </a:r>
            <a:r>
              <a:rPr dirty="0" sz="2800" spc="-5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spc="-10" b="0">
                <a:solidFill>
                  <a:srgbClr val="000000"/>
                </a:solidFill>
                <a:latin typeface="Tahoma"/>
                <a:cs typeface="Tahoma"/>
              </a:rPr>
              <a:t>базовые возможности</a:t>
            </a:r>
            <a:r>
              <a:rPr dirty="0" sz="2800" spc="-114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Vue</a:t>
            </a:r>
            <a:r>
              <a:rPr dirty="0" sz="2800" spc="-10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и</a:t>
            </a:r>
            <a:r>
              <a:rPr dirty="0" sz="2800" spc="-10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подготовимся</a:t>
            </a:r>
            <a:r>
              <a:rPr dirty="0" sz="2800" spc="-11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spc="-190" b="0">
                <a:solidFill>
                  <a:srgbClr val="000000"/>
                </a:solidFill>
                <a:latin typeface="Tahoma"/>
                <a:cs typeface="Tahoma"/>
              </a:rPr>
              <a:t>к</a:t>
            </a:r>
            <a:r>
              <a:rPr dirty="0" sz="2800" spc="-10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spc="-10" b="0">
                <a:solidFill>
                  <a:srgbClr val="000000"/>
                </a:solidFill>
                <a:latin typeface="Tahoma"/>
                <a:cs typeface="Tahoma"/>
              </a:rPr>
              <a:t>написанию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своего</a:t>
            </a:r>
            <a:r>
              <a:rPr dirty="0" sz="2800" spc="-114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spc="-25" b="0">
                <a:solidFill>
                  <a:srgbClr val="000000"/>
                </a:solidFill>
                <a:latin typeface="Tahoma"/>
                <a:cs typeface="Tahoma"/>
              </a:rPr>
              <a:t>первого</a:t>
            </a:r>
            <a:r>
              <a:rPr dirty="0" sz="2800" spc="-11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настоящего</a:t>
            </a:r>
            <a:r>
              <a:rPr dirty="0" sz="2800" spc="-11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spc="-10" b="0">
                <a:solidFill>
                  <a:srgbClr val="000000"/>
                </a:solidFill>
                <a:latin typeface="Tahoma"/>
                <a:cs typeface="Tahoma"/>
              </a:rPr>
              <a:t>приложения</a:t>
            </a:r>
            <a:r>
              <a:rPr dirty="0" sz="2800" spc="-114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spc="175" b="0">
                <a:solidFill>
                  <a:srgbClr val="000000"/>
                </a:solidFill>
                <a:latin typeface="Tahoma"/>
                <a:cs typeface="Tahoma"/>
              </a:rPr>
              <a:t>—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списка</a:t>
            </a:r>
            <a:r>
              <a:rPr dirty="0" sz="2800" spc="-10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задач</a:t>
            </a:r>
            <a:r>
              <a:rPr dirty="0" sz="2800" spc="-10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spc="-50" b="0">
                <a:solidFill>
                  <a:srgbClr val="000000"/>
                </a:solidFill>
                <a:latin typeface="Tahoma"/>
                <a:cs typeface="Tahoma"/>
              </a:rPr>
              <a:t>(туду-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лист)</a:t>
            </a:r>
            <a:r>
              <a:rPr dirty="0" sz="2800" spc="-10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из</a:t>
            </a:r>
            <a:r>
              <a:rPr dirty="0" sz="2800" spc="-10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spc="-25" b="0">
                <a:solidFill>
                  <a:srgbClr val="000000"/>
                </a:solidFill>
                <a:latin typeface="Tahoma"/>
                <a:cs typeface="Tahoma"/>
              </a:rPr>
              <a:t>первого</a:t>
            </a:r>
            <a:r>
              <a:rPr dirty="0" sz="2800" spc="-10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spc="-20" b="0">
                <a:solidFill>
                  <a:srgbClr val="000000"/>
                </a:solidFill>
                <a:latin typeface="Tahoma"/>
                <a:cs typeface="Tahoma"/>
              </a:rPr>
              <a:t>урока,</a:t>
            </a:r>
            <a:r>
              <a:rPr dirty="0" sz="2800" spc="-10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но</a:t>
            </a:r>
            <a:r>
              <a:rPr dirty="0" sz="2800" spc="-9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spc="50" b="0">
                <a:solidFill>
                  <a:srgbClr val="000000"/>
                </a:solidFill>
                <a:latin typeface="Tahoma"/>
                <a:cs typeface="Tahoma"/>
              </a:rPr>
              <a:t>с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небольшими</a:t>
            </a:r>
            <a:r>
              <a:rPr dirty="0" sz="2800" spc="18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spc="-10" b="0">
                <a:solidFill>
                  <a:srgbClr val="000000"/>
                </a:solidFill>
                <a:latin typeface="Tahoma"/>
                <a:cs typeface="Tahoma"/>
              </a:rPr>
              <a:t>усложнениями.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" y="6052025"/>
            <a:ext cx="10286998" cy="423497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74" y="3555900"/>
            <a:ext cx="9805149" cy="31542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6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0286999" y="0"/>
                </a:lnTo>
                <a:lnTo>
                  <a:pt x="10286999" y="10286999"/>
                </a:lnTo>
                <a:close/>
              </a:path>
            </a:pathLst>
          </a:custGeom>
          <a:solidFill>
            <a:srgbClr val="C91C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Цель</a:t>
            </a:r>
            <a:r>
              <a:rPr dirty="0" spc="-125">
                <a:solidFill>
                  <a:srgbClr val="FFFFFF"/>
                </a:solidFill>
              </a:rPr>
              <a:t> </a:t>
            </a:r>
            <a:r>
              <a:rPr dirty="0" spc="-20">
                <a:solidFill>
                  <a:srgbClr val="FFFFFF"/>
                </a:solidFill>
              </a:rPr>
              <a:t>темы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434193" y="271065"/>
            <a:ext cx="1950720" cy="976630"/>
            <a:chOff x="434193" y="271065"/>
            <a:chExt cx="1950720" cy="97663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610" y="370552"/>
              <a:ext cx="1660284" cy="72603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193" y="271065"/>
              <a:ext cx="1950720" cy="976148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525866" y="3380975"/>
            <a:ext cx="7379970" cy="3390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9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100">
                <a:solidFill>
                  <a:srgbClr val="FFFFFF"/>
                </a:solidFill>
                <a:latin typeface="Tahoma"/>
                <a:cs typeface="Tahoma"/>
              </a:rPr>
              <a:t>Мы</a:t>
            </a:r>
            <a:r>
              <a:rPr dirty="0" sz="24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начинаем</a:t>
            </a:r>
            <a:r>
              <a:rPr dirty="0" sz="24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наш</a:t>
            </a:r>
            <a:r>
              <a:rPr dirty="0" sz="24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курс</a:t>
            </a:r>
            <a:r>
              <a:rPr dirty="0" sz="24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dirty="0" sz="24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ahoma"/>
                <a:cs typeface="Tahoma"/>
              </a:rPr>
              <a:t>обзорного</a:t>
            </a:r>
            <a:r>
              <a:rPr dirty="0" sz="24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модуля, </a:t>
            </a:r>
            <a:r>
              <a:rPr dirty="0" sz="2400" spc="-20">
                <a:solidFill>
                  <a:srgbClr val="FFFFFF"/>
                </a:solidFill>
                <a:latin typeface="Tahoma"/>
                <a:cs typeface="Tahoma"/>
              </a:rPr>
              <a:t>который</a:t>
            </a:r>
            <a:r>
              <a:rPr dirty="0" sz="24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даст</a:t>
            </a:r>
            <a:r>
              <a:rPr dirty="0" sz="24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вам</a:t>
            </a:r>
            <a:r>
              <a:rPr dirty="0" sz="24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общее</a:t>
            </a:r>
            <a:r>
              <a:rPr dirty="0" sz="240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понимание</a:t>
            </a:r>
            <a:r>
              <a:rPr dirty="0" sz="24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dirty="0" sz="24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фреймворке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Vue</a:t>
            </a:r>
            <a:r>
              <a:rPr dirty="0" sz="24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dirty="0" sz="24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сути</a:t>
            </a:r>
            <a:r>
              <a:rPr dirty="0" sz="24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его</a:t>
            </a:r>
            <a:r>
              <a:rPr dirty="0" sz="24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работы.</a:t>
            </a:r>
            <a:r>
              <a:rPr dirty="0" sz="24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8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dirty="0" sz="24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ahoma"/>
                <a:cs typeface="Tahoma"/>
              </a:rPr>
              <a:t>результате</a:t>
            </a:r>
            <a:r>
              <a:rPr dirty="0" sz="24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прохождения </a:t>
            </a:r>
            <a:r>
              <a:rPr dirty="0" sz="2400" spc="-20">
                <a:solidFill>
                  <a:srgbClr val="FFFFFF"/>
                </a:solidFill>
                <a:latin typeface="Tahoma"/>
                <a:cs typeface="Tahoma"/>
              </a:rPr>
              <a:t>первого</a:t>
            </a:r>
            <a:r>
              <a:rPr dirty="0" sz="240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модуля</a:t>
            </a:r>
            <a:r>
              <a:rPr dirty="0" sz="24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ahoma"/>
                <a:cs typeface="Tahoma"/>
              </a:rPr>
              <a:t>вы: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44"/>
              </a:spcBef>
            </a:pPr>
            <a:endParaRPr sz="2400">
              <a:latin typeface="Tahoma"/>
              <a:cs typeface="Tahoma"/>
            </a:endParaRPr>
          </a:p>
          <a:p>
            <a:pPr marL="545465" indent="-532765">
              <a:lnSpc>
                <a:spcPct val="100000"/>
              </a:lnSpc>
              <a:buFont typeface="MS PGothic"/>
              <a:buChar char="➔"/>
              <a:tabLst>
                <a:tab pos="545465" algn="l"/>
              </a:tabLst>
            </a:pP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Познакомитесь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основами</a:t>
            </a:r>
            <a:r>
              <a:rPr dirty="0" sz="24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ahoma"/>
                <a:cs typeface="Tahoma"/>
              </a:rPr>
              <a:t>Vue;</a:t>
            </a:r>
            <a:endParaRPr sz="2400">
              <a:latin typeface="Tahoma"/>
              <a:cs typeface="Tahoma"/>
            </a:endParaRPr>
          </a:p>
          <a:p>
            <a:pPr marL="545465" indent="-532765">
              <a:lnSpc>
                <a:spcPct val="100000"/>
              </a:lnSpc>
              <a:spcBef>
                <a:spcPts val="434"/>
              </a:spcBef>
              <a:buFont typeface="MS PGothic"/>
              <a:buChar char="➔"/>
              <a:tabLst>
                <a:tab pos="545465" algn="l"/>
              </a:tabLst>
            </a:pP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Поработаете</a:t>
            </a:r>
            <a:r>
              <a:rPr dirty="0" sz="240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dirty="0" sz="240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онлайн-редакторами</a:t>
            </a:r>
            <a:r>
              <a:rPr dirty="0" sz="240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кода;</a:t>
            </a:r>
            <a:endParaRPr sz="2400">
              <a:latin typeface="Tahoma"/>
              <a:cs typeface="Tahoma"/>
            </a:endParaRPr>
          </a:p>
          <a:p>
            <a:pPr marL="545465" indent="-532765">
              <a:lnSpc>
                <a:spcPct val="100000"/>
              </a:lnSpc>
              <a:spcBef>
                <a:spcPts val="430"/>
              </a:spcBef>
              <a:buFont typeface="MS PGothic"/>
              <a:buChar char="➔"/>
              <a:tabLst>
                <a:tab pos="545465" algn="l"/>
              </a:tabLst>
            </a:pP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Напишете</a:t>
            </a:r>
            <a:r>
              <a:rPr dirty="0" sz="24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свои</a:t>
            </a:r>
            <a:r>
              <a:rPr dirty="0" sz="24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первые</a:t>
            </a:r>
            <a:r>
              <a:rPr dirty="0" sz="24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ahoma"/>
                <a:cs typeface="Tahoma"/>
              </a:rPr>
              <a:t>строчки</a:t>
            </a:r>
            <a:r>
              <a:rPr dirty="0" sz="24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кода</a:t>
            </a:r>
            <a:r>
              <a:rPr dirty="0" sz="24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на</a:t>
            </a:r>
            <a:r>
              <a:rPr dirty="0" sz="24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ahoma"/>
                <a:cs typeface="Tahoma"/>
              </a:rPr>
              <a:t>Vue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" y="7561263"/>
            <a:ext cx="10286995" cy="27257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575" y="2346399"/>
            <a:ext cx="9718249" cy="565142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1100" y="3047093"/>
            <a:ext cx="8071484" cy="4779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-10">
                <a:latin typeface="Tahoma"/>
                <a:cs typeface="Tahoma"/>
              </a:rPr>
              <a:t>Итак,</a:t>
            </a:r>
            <a:r>
              <a:rPr dirty="0" sz="2400" spc="-135">
                <a:latin typeface="Tahoma"/>
                <a:cs typeface="Tahoma"/>
              </a:rPr>
              <a:t> </a:t>
            </a:r>
            <a:r>
              <a:rPr dirty="0" sz="2400" spc="-60">
                <a:latin typeface="Tahoma"/>
                <a:cs typeface="Tahoma"/>
              </a:rPr>
              <a:t>как</a:t>
            </a:r>
            <a:r>
              <a:rPr dirty="0" sz="2400" spc="-1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же</a:t>
            </a:r>
            <a:r>
              <a:rPr dirty="0" sz="2400" spc="-1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все-</a:t>
            </a:r>
            <a:r>
              <a:rPr dirty="0" sz="2400" spc="-20">
                <a:latin typeface="Tahoma"/>
                <a:cs typeface="Tahoma"/>
              </a:rPr>
              <a:t>таки</a:t>
            </a:r>
            <a:r>
              <a:rPr dirty="0" sz="2400" spc="-1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работает</a:t>
            </a:r>
            <a:r>
              <a:rPr dirty="0" sz="2400" spc="-130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Vue?</a:t>
            </a:r>
            <a:r>
              <a:rPr dirty="0" sz="2400" spc="-13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Когда</a:t>
            </a:r>
            <a:r>
              <a:rPr dirty="0" sz="2400" spc="-13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браузер </a:t>
            </a:r>
            <a:r>
              <a:rPr dirty="0" sz="2400">
                <a:latin typeface="Tahoma"/>
                <a:cs typeface="Tahoma"/>
              </a:rPr>
              <a:t>встречает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метку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id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80">
                <a:latin typeface="Tahoma"/>
                <a:cs typeface="Tahoma"/>
              </a:rPr>
              <a:t>html-</a:t>
            </a:r>
            <a:r>
              <a:rPr dirty="0" sz="2400">
                <a:latin typeface="Tahoma"/>
                <a:cs typeface="Tahoma"/>
              </a:rPr>
              <a:t>коде,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он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пытается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сопоставить </a:t>
            </a:r>
            <a:r>
              <a:rPr dirty="0" sz="2400" spc="60">
                <a:latin typeface="Tahoma"/>
                <a:cs typeface="Tahoma"/>
              </a:rPr>
              <a:t>ее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с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тем,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что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лежит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соседних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файлах.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180">
                <a:latin typeface="Tahoma"/>
                <a:cs typeface="Tahoma"/>
              </a:rPr>
              <a:t>В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50">
                <a:latin typeface="Tahoma"/>
                <a:cs typeface="Tahoma"/>
              </a:rPr>
              <a:t>нашем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случае </a:t>
            </a:r>
            <a:r>
              <a:rPr dirty="0" sz="2400">
                <a:latin typeface="Tahoma"/>
                <a:cs typeface="Tahoma"/>
              </a:rPr>
              <a:t>он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найдет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экземпляр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класса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вью,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у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которого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точно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такой </a:t>
            </a:r>
            <a:r>
              <a:rPr dirty="0" sz="2400" spc="-20">
                <a:latin typeface="Tahoma"/>
                <a:cs typeface="Tahoma"/>
              </a:rPr>
              <a:t>тег</a:t>
            </a:r>
            <a:r>
              <a:rPr dirty="0" sz="2400" spc="-17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el.</a:t>
            </a:r>
            <a:endParaRPr sz="2400">
              <a:latin typeface="Tahoma"/>
              <a:cs typeface="Tahoma"/>
            </a:endParaRPr>
          </a:p>
          <a:p>
            <a:pPr marL="12700" marR="159385">
              <a:lnSpc>
                <a:spcPct val="114999"/>
              </a:lnSpc>
              <a:spcBef>
                <a:spcPts val="1000"/>
              </a:spcBef>
            </a:pPr>
            <a:r>
              <a:rPr dirty="0" sz="2400">
                <a:latin typeface="Tahoma"/>
                <a:cs typeface="Tahoma"/>
              </a:rPr>
              <a:t>Теперь,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когда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он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будет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разбирать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наполнение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нашего </a:t>
            </a:r>
            <a:r>
              <a:rPr dirty="0" sz="2400" spc="-90">
                <a:latin typeface="Tahoma"/>
                <a:cs typeface="Tahoma"/>
              </a:rPr>
              <a:t>div`а,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он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наткнется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вот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такую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запись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фигурных скобках.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110">
                <a:latin typeface="Tahoma"/>
                <a:cs typeface="Tahoma"/>
              </a:rPr>
              <a:t>Все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такие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вещи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браузер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воспринимает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60">
                <a:latin typeface="Tahoma"/>
                <a:cs typeface="Tahoma"/>
              </a:rPr>
              <a:t>как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js- код,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60">
                <a:latin typeface="Tahoma"/>
                <a:cs typeface="Tahoma"/>
              </a:rPr>
              <a:t>а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процесс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называется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-20" b="1">
                <a:latin typeface="Arial"/>
                <a:cs typeface="Arial"/>
              </a:rPr>
              <a:t>интерполяцией</a:t>
            </a:r>
            <a:r>
              <a:rPr dirty="0" sz="2400" spc="-20">
                <a:latin typeface="Tahoma"/>
                <a:cs typeface="Tahoma"/>
              </a:rPr>
              <a:t>.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Например, </a:t>
            </a:r>
            <a:r>
              <a:rPr dirty="0" sz="2400">
                <a:latin typeface="Tahoma"/>
                <a:cs typeface="Tahoma"/>
              </a:rPr>
              <a:t>я</a:t>
            </a:r>
            <a:r>
              <a:rPr dirty="0" sz="2400" spc="-1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могу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записать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вот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так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215">
                <a:latin typeface="Tahoma"/>
                <a:cs typeface="Tahoma"/>
              </a:rPr>
              <a:t>({{1+2+3}})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или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вот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так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вывести дату.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Интерполяция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1" cy="72603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11100" y="3101957"/>
            <a:ext cx="7987665" cy="3902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ahoma"/>
                <a:cs typeface="Tahoma"/>
              </a:rPr>
              <a:t>Интерполянт.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Интерполя́ция,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10">
                <a:latin typeface="Tahoma"/>
                <a:cs typeface="Tahoma"/>
              </a:rPr>
              <a:t>ин</a:t>
            </a:r>
            <a:r>
              <a:rPr dirty="0" sz="2400" spc="-25">
                <a:latin typeface="Tahoma"/>
                <a:cs typeface="Tahoma"/>
              </a:rPr>
              <a:t>т</a:t>
            </a:r>
            <a:r>
              <a:rPr dirty="0" sz="2400" spc="5">
                <a:latin typeface="Tahoma"/>
                <a:cs typeface="Tahoma"/>
              </a:rPr>
              <a:t>ерп</a:t>
            </a:r>
            <a:r>
              <a:rPr dirty="0" sz="2400" spc="-45">
                <a:latin typeface="Tahoma"/>
                <a:cs typeface="Tahoma"/>
              </a:rPr>
              <a:t>о</a:t>
            </a:r>
            <a:r>
              <a:rPr dirty="0" sz="2400" spc="5">
                <a:latin typeface="Tahoma"/>
                <a:cs typeface="Tahoma"/>
              </a:rPr>
              <a:t>л</a:t>
            </a:r>
            <a:r>
              <a:rPr dirty="0" sz="2400" spc="-310">
                <a:latin typeface="Tahoma"/>
                <a:cs typeface="Tahoma"/>
              </a:rPr>
              <a:t>и</a:t>
            </a:r>
            <a:r>
              <a:rPr dirty="0" sz="2400" spc="320">
                <a:latin typeface="Tahoma"/>
                <a:cs typeface="Tahoma"/>
              </a:rPr>
              <a:t>́</a:t>
            </a:r>
            <a:r>
              <a:rPr dirty="0" sz="2400" spc="5">
                <a:latin typeface="Tahoma"/>
                <a:cs typeface="Tahoma"/>
              </a:rPr>
              <a:t>ро</a:t>
            </a:r>
            <a:r>
              <a:rPr dirty="0" sz="2400" spc="-20">
                <a:latin typeface="Tahoma"/>
                <a:cs typeface="Tahoma"/>
              </a:rPr>
              <a:t>в</a:t>
            </a:r>
            <a:r>
              <a:rPr dirty="0" sz="2400" spc="5">
                <a:latin typeface="Tahoma"/>
                <a:cs typeface="Tahoma"/>
              </a:rPr>
              <a:t>ани</a:t>
            </a:r>
            <a:r>
              <a:rPr dirty="0" sz="2400" spc="10">
                <a:latin typeface="Tahoma"/>
                <a:cs typeface="Tahoma"/>
              </a:rPr>
              <a:t>е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55">
                <a:latin typeface="Tahoma"/>
                <a:cs typeface="Tahoma"/>
              </a:rPr>
              <a:t>(от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лат.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60000"/>
              </a:lnSpc>
            </a:pPr>
            <a:r>
              <a:rPr dirty="0" sz="2400">
                <a:latin typeface="Tahoma"/>
                <a:cs typeface="Tahoma"/>
              </a:rPr>
              <a:t>inter–polis</a:t>
            </a:r>
            <a:r>
              <a:rPr dirty="0" sz="2400" spc="-120">
                <a:latin typeface="Tahoma"/>
                <a:cs typeface="Tahoma"/>
              </a:rPr>
              <a:t> </a:t>
            </a:r>
            <a:r>
              <a:rPr dirty="0" sz="2400" spc="195">
                <a:latin typeface="Tahoma"/>
                <a:cs typeface="Tahoma"/>
              </a:rPr>
              <a:t>—</a:t>
            </a:r>
            <a:r>
              <a:rPr dirty="0" sz="2400" spc="-12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«разглаженный,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подновлённый, обновлённый;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преобразованный»)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195">
                <a:latin typeface="Tahoma"/>
                <a:cs typeface="Tahoma"/>
              </a:rPr>
              <a:t>—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вычислительной </a:t>
            </a:r>
            <a:r>
              <a:rPr dirty="0" sz="2400">
                <a:latin typeface="Tahoma"/>
                <a:cs typeface="Tahoma"/>
              </a:rPr>
              <a:t>математике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нахождение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неизвестных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промежуточных значений</a:t>
            </a:r>
            <a:r>
              <a:rPr dirty="0" sz="2400" spc="-13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некоторой</a:t>
            </a:r>
            <a:r>
              <a:rPr dirty="0" sz="2400" spc="-12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функции,</a:t>
            </a:r>
            <a:r>
              <a:rPr dirty="0" sz="2400" spc="-1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</a:t>
            </a:r>
            <a:r>
              <a:rPr dirty="0" sz="2400" spc="-12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имеющемуся </a:t>
            </a:r>
            <a:r>
              <a:rPr dirty="0" sz="2400">
                <a:latin typeface="Tahoma"/>
                <a:cs typeface="Tahoma"/>
              </a:rPr>
              <a:t>дискретному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набору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60">
                <a:latin typeface="Tahoma"/>
                <a:cs typeface="Tahoma"/>
              </a:rPr>
              <a:t>её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известных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значений, </a:t>
            </a:r>
            <a:r>
              <a:rPr dirty="0" sz="2400">
                <a:latin typeface="Tahoma"/>
                <a:cs typeface="Tahoma"/>
              </a:rPr>
              <a:t>определенным</a:t>
            </a:r>
            <a:r>
              <a:rPr dirty="0" sz="2400" spc="16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способом.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300" y="2221350"/>
            <a:ext cx="9756388" cy="737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1100" y="2463793"/>
            <a:ext cx="8063230" cy="3223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31445">
              <a:lnSpc>
                <a:spcPct val="114999"/>
              </a:lnSpc>
              <a:spcBef>
                <a:spcPts val="100"/>
              </a:spcBef>
            </a:pPr>
            <a:r>
              <a:rPr dirty="0" sz="2400">
                <a:latin typeface="Tahoma"/>
                <a:cs typeface="Tahoma"/>
              </a:rPr>
              <a:t>Теперь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давайте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вернемся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-165">
                <a:latin typeface="Tahoma"/>
                <a:cs typeface="Tahoma"/>
              </a:rPr>
              <a:t>к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реактивности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поговорим </a:t>
            </a:r>
            <a:r>
              <a:rPr dirty="0" sz="2400">
                <a:latin typeface="Tahoma"/>
                <a:cs typeface="Tahoma"/>
              </a:rPr>
              <a:t>немного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ней.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Если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мы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изменим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состояние,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то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шаблон </a:t>
            </a:r>
            <a:r>
              <a:rPr dirty="0" sz="2400">
                <a:latin typeface="Tahoma"/>
                <a:cs typeface="Tahoma"/>
              </a:rPr>
              <a:t>будет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моментально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перерисован,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нам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не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нужно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будет </a:t>
            </a:r>
            <a:r>
              <a:rPr dirty="0" sz="2400">
                <a:latin typeface="Tahoma"/>
                <a:cs typeface="Tahoma"/>
              </a:rPr>
              <a:t>вызывать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отдельную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функцию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для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перерисовки.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2400" spc="-40">
                <a:latin typeface="Tahoma"/>
                <a:cs typeface="Tahoma"/>
              </a:rPr>
              <a:t>Как</a:t>
            </a:r>
            <a:r>
              <a:rPr dirty="0" sz="2400" spc="-1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это</a:t>
            </a:r>
            <a:r>
              <a:rPr dirty="0" sz="2400" spc="-1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можно</a:t>
            </a:r>
            <a:r>
              <a:rPr dirty="0" sz="2400" spc="-13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проверить?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  <a:spcBef>
                <a:spcPts val="1000"/>
              </a:spcBef>
            </a:pPr>
            <a:r>
              <a:rPr dirty="0" sz="2400">
                <a:latin typeface="Tahoma"/>
                <a:cs typeface="Tahoma"/>
              </a:rPr>
              <a:t>При</a:t>
            </a:r>
            <a:r>
              <a:rPr dirty="0" sz="2400" spc="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создании</a:t>
            </a:r>
            <a:r>
              <a:rPr dirty="0" sz="2400" spc="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экземпляра</a:t>
            </a:r>
            <a:r>
              <a:rPr dirty="0" sz="2400" spc="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Vue</a:t>
            </a:r>
            <a:r>
              <a:rPr dirty="0" sz="2400" spc="20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мы</a:t>
            </a:r>
            <a:r>
              <a:rPr dirty="0" sz="2400" spc="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поместили</a:t>
            </a:r>
            <a:r>
              <a:rPr dirty="0" sz="2400" spc="2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созданный </a:t>
            </a:r>
            <a:r>
              <a:rPr dirty="0" sz="2400">
                <a:latin typeface="Tahoma"/>
                <a:cs typeface="Tahoma"/>
              </a:rPr>
              <a:t>экземпляр в переменную </a:t>
            </a:r>
            <a:r>
              <a:rPr dirty="0" sz="2400" spc="-20">
                <a:latin typeface="Tahoma"/>
                <a:cs typeface="Tahoma"/>
              </a:rPr>
              <a:t>app.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6052025"/>
            <a:ext cx="10286998" cy="423497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537" y="2404525"/>
            <a:ext cx="9819918" cy="599849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4788" y="1737464"/>
            <a:ext cx="7297418" cy="809797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574" y="2153650"/>
            <a:ext cx="9397850" cy="707979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1" cy="7260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1100" y="2452618"/>
            <a:ext cx="7661909" cy="149796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Давайте</a:t>
            </a:r>
            <a:r>
              <a:rPr dirty="0" sz="2800" spc="-4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попробуем</a:t>
            </a:r>
            <a:r>
              <a:rPr dirty="0" sz="2800" spc="-4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изменить</a:t>
            </a:r>
            <a:r>
              <a:rPr dirty="0" sz="2800" spc="-4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spc="-10" b="0">
                <a:solidFill>
                  <a:srgbClr val="000000"/>
                </a:solidFill>
                <a:latin typeface="Tahoma"/>
                <a:cs typeface="Tahoma"/>
              </a:rPr>
              <a:t>состояние.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Обратите</a:t>
            </a:r>
            <a:r>
              <a:rPr dirty="0" sz="2800" spc="-2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внимание</a:t>
            </a:r>
            <a:r>
              <a:rPr dirty="0" sz="2800" spc="-2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на</a:t>
            </a:r>
            <a:r>
              <a:rPr dirty="0" sz="2800" spc="-2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мини-браузер</a:t>
            </a:r>
            <a:r>
              <a:rPr dirty="0" sz="2800" spc="-2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spc="225" b="0">
                <a:solidFill>
                  <a:srgbClr val="000000"/>
                </a:solidFill>
                <a:latin typeface="Tahoma"/>
                <a:cs typeface="Tahoma"/>
              </a:rPr>
              <a:t>—</a:t>
            </a:r>
            <a:r>
              <a:rPr dirty="0" sz="2800" spc="-2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spc="-10" b="0">
                <a:solidFill>
                  <a:srgbClr val="000000"/>
                </a:solidFill>
                <a:latin typeface="Tahoma"/>
                <a:cs typeface="Tahoma"/>
              </a:rPr>
              <a:t>сразу </a:t>
            </a:r>
            <a:r>
              <a:rPr dirty="0" sz="2800" spc="55" b="0">
                <a:solidFill>
                  <a:srgbClr val="000000"/>
                </a:solidFill>
                <a:latin typeface="Tahoma"/>
                <a:cs typeface="Tahoma"/>
              </a:rPr>
              <a:t>все</a:t>
            </a:r>
            <a:r>
              <a:rPr dirty="0" sz="2800" spc="-14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будет</a:t>
            </a:r>
            <a:r>
              <a:rPr dirty="0" sz="2800" spc="-14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spc="-10" b="0">
                <a:solidFill>
                  <a:srgbClr val="000000"/>
                </a:solidFill>
                <a:latin typeface="Tahoma"/>
                <a:cs typeface="Tahoma"/>
              </a:rPr>
              <a:t>перерисовываться.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11100" y="4115809"/>
            <a:ext cx="602805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Tahoma"/>
                <a:cs typeface="Tahoma"/>
              </a:rPr>
              <a:t>Для</a:t>
            </a:r>
            <a:r>
              <a:rPr dirty="0" sz="2800" spc="1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примера</a:t>
            </a:r>
            <a:r>
              <a:rPr dirty="0" sz="2800" spc="2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просто</a:t>
            </a:r>
            <a:r>
              <a:rPr dirty="0" sz="2800" spc="2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напишем</a:t>
            </a:r>
            <a:r>
              <a:rPr dirty="0" sz="2800" spc="15">
                <a:latin typeface="Tahoma"/>
                <a:cs typeface="Tahoma"/>
              </a:rPr>
              <a:t> </a:t>
            </a:r>
            <a:r>
              <a:rPr dirty="0" sz="2800" spc="-10">
                <a:latin typeface="Tahoma"/>
                <a:cs typeface="Tahoma"/>
              </a:rPr>
              <a:t>Hello.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" y="6052025"/>
            <a:ext cx="10286998" cy="423497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349" y="1827899"/>
            <a:ext cx="8172299" cy="75449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6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0286999" y="0"/>
                </a:lnTo>
                <a:lnTo>
                  <a:pt x="10286999" y="10286999"/>
                </a:lnTo>
                <a:close/>
              </a:path>
            </a:pathLst>
          </a:custGeom>
          <a:solidFill>
            <a:srgbClr val="C91C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08739" y="1733122"/>
            <a:ext cx="1720214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-25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120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08755" y="4599254"/>
            <a:ext cx="6960234" cy="2110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z="6000">
                <a:solidFill>
                  <a:srgbClr val="FFFFFF"/>
                </a:solidFill>
                <a:latin typeface="Tahoma"/>
                <a:cs typeface="Tahoma"/>
              </a:rPr>
              <a:t>Что</a:t>
            </a:r>
            <a:r>
              <a:rPr dirty="0" sz="600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>
                <a:solidFill>
                  <a:srgbClr val="FFFFFF"/>
                </a:solidFill>
                <a:latin typeface="Tahoma"/>
                <a:cs typeface="Tahoma"/>
              </a:rPr>
              <a:t>такое</a:t>
            </a:r>
            <a:r>
              <a:rPr dirty="0" sz="600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 spc="-20">
                <a:solidFill>
                  <a:srgbClr val="FFFFFF"/>
                </a:solidFill>
                <a:latin typeface="Tahoma"/>
                <a:cs typeface="Tahoma"/>
              </a:rPr>
              <a:t>Vue. </a:t>
            </a:r>
            <a:r>
              <a:rPr dirty="0" sz="6000">
                <a:solidFill>
                  <a:srgbClr val="FFFFFF"/>
                </a:solidFill>
                <a:latin typeface="Tahoma"/>
                <a:cs typeface="Tahoma"/>
              </a:rPr>
              <a:t>Реактивный</a:t>
            </a:r>
            <a:r>
              <a:rPr dirty="0" sz="6000" spc="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 spc="-10">
                <a:solidFill>
                  <a:srgbClr val="FFFFFF"/>
                </a:solidFill>
                <a:latin typeface="Tahoma"/>
                <a:cs typeface="Tahoma"/>
              </a:rPr>
              <a:t>подход</a:t>
            </a:r>
            <a:endParaRPr sz="6000">
              <a:latin typeface="Tahoma"/>
              <a:cs typeface="Tahom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058" y="3961055"/>
            <a:ext cx="6325943" cy="632594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193" y="271065"/>
            <a:ext cx="1950720" cy="97614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1" cy="7260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1100" y="2452618"/>
            <a:ext cx="7872095" cy="19888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Шаблон</a:t>
            </a:r>
            <a:r>
              <a:rPr dirty="0" sz="2800" spc="-5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spc="50" b="0">
                <a:solidFill>
                  <a:srgbClr val="000000"/>
                </a:solidFill>
                <a:latin typeface="Tahoma"/>
                <a:cs typeface="Tahoma"/>
              </a:rPr>
              <a:t>пересобрался</a:t>
            </a:r>
            <a:r>
              <a:rPr dirty="0" sz="2800" spc="-5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моментально.</a:t>
            </a:r>
            <a:r>
              <a:rPr dirty="0" sz="2800" spc="-5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spc="95" b="0">
                <a:solidFill>
                  <a:srgbClr val="000000"/>
                </a:solidFill>
                <a:latin typeface="Tahoma"/>
                <a:cs typeface="Tahoma"/>
              </a:rPr>
              <a:t>Это</a:t>
            </a:r>
            <a:r>
              <a:rPr dirty="0" sz="2800" spc="-4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spc="-10" b="0">
                <a:solidFill>
                  <a:srgbClr val="000000"/>
                </a:solidFill>
                <a:latin typeface="Tahoma"/>
                <a:cs typeface="Tahoma"/>
              </a:rPr>
              <a:t>то,</a:t>
            </a:r>
            <a:r>
              <a:rPr dirty="0" sz="2800" spc="-50" b="0">
                <a:solidFill>
                  <a:srgbClr val="000000"/>
                </a:solidFill>
                <a:latin typeface="Tahoma"/>
                <a:cs typeface="Tahoma"/>
              </a:rPr>
              <a:t> о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чем</a:t>
            </a:r>
            <a:r>
              <a:rPr dirty="0" sz="2800" spc="-3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spc="90" b="0">
                <a:solidFill>
                  <a:srgbClr val="000000"/>
                </a:solidFill>
                <a:latin typeface="Tahoma"/>
                <a:cs typeface="Tahoma"/>
              </a:rPr>
              <a:t>мы</a:t>
            </a:r>
            <a:r>
              <a:rPr dirty="0" sz="2800" spc="-3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spc="-40" b="0">
                <a:solidFill>
                  <a:srgbClr val="000000"/>
                </a:solidFill>
                <a:latin typeface="Tahoma"/>
                <a:cs typeface="Tahoma"/>
              </a:rPr>
              <a:t>говорили:</a:t>
            </a:r>
            <a:r>
              <a:rPr dirty="0" sz="2800" spc="-2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Vue</a:t>
            </a:r>
            <a:r>
              <a:rPr dirty="0" sz="2800" spc="-2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следит</a:t>
            </a:r>
            <a:r>
              <a:rPr dirty="0" sz="2800" spc="-2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за</a:t>
            </a:r>
            <a:r>
              <a:rPr dirty="0" sz="2800" spc="-2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spc="-10" b="0">
                <a:solidFill>
                  <a:srgbClr val="000000"/>
                </a:solidFill>
                <a:latin typeface="Tahoma"/>
                <a:cs typeface="Tahoma"/>
              </a:rPr>
              <a:t>изменением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состояния</a:t>
            </a:r>
            <a:r>
              <a:rPr dirty="0" sz="2800" spc="9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и</a:t>
            </a:r>
            <a:r>
              <a:rPr dirty="0" sz="2800" spc="9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моментально</a:t>
            </a:r>
            <a:r>
              <a:rPr dirty="0" sz="2800" spc="10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spc="-10" b="0">
                <a:solidFill>
                  <a:srgbClr val="000000"/>
                </a:solidFill>
                <a:latin typeface="Tahoma"/>
                <a:cs typeface="Tahoma"/>
              </a:rPr>
              <a:t>запускает </a:t>
            </a:r>
            <a:r>
              <a:rPr dirty="0" sz="2800" spc="-20" b="0">
                <a:solidFill>
                  <a:srgbClr val="000000"/>
                </a:solidFill>
                <a:latin typeface="Tahoma"/>
                <a:cs typeface="Tahoma"/>
              </a:rPr>
              <a:t>перерисовку.</a:t>
            </a:r>
            <a:r>
              <a:rPr dirty="0" sz="2800" spc="-7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spc="95" b="0">
                <a:solidFill>
                  <a:srgbClr val="000000"/>
                </a:solidFill>
                <a:latin typeface="Tahoma"/>
                <a:cs typeface="Tahoma"/>
              </a:rPr>
              <a:t>Это</a:t>
            </a:r>
            <a:r>
              <a:rPr dirty="0" sz="2800" spc="-6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и</a:t>
            </a:r>
            <a:r>
              <a:rPr dirty="0" sz="2800" spc="-7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b="0">
                <a:solidFill>
                  <a:srgbClr val="000000"/>
                </a:solidFill>
                <a:latin typeface="Tahoma"/>
                <a:cs typeface="Tahoma"/>
              </a:rPr>
              <a:t>называется</a:t>
            </a:r>
            <a:r>
              <a:rPr dirty="0" sz="2800" spc="-6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800" spc="-10" b="0">
                <a:solidFill>
                  <a:srgbClr val="000000"/>
                </a:solidFill>
                <a:latin typeface="Tahoma"/>
                <a:cs typeface="Tahoma"/>
              </a:rPr>
              <a:t>реактивностью.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" y="6052025"/>
            <a:ext cx="10286998" cy="423497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6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0286999" y="0"/>
                </a:lnTo>
                <a:lnTo>
                  <a:pt x="10286999" y="10286999"/>
                </a:lnTo>
                <a:close/>
              </a:path>
            </a:pathLst>
          </a:custGeom>
          <a:solidFill>
            <a:srgbClr val="C91C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239" y="1835022"/>
            <a:ext cx="1720214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-25">
                <a:solidFill>
                  <a:srgbClr val="FFFFFF"/>
                </a:solidFill>
              </a:rPr>
              <a:t>04</a:t>
            </a:r>
            <a:endParaRPr sz="120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058" y="3961056"/>
            <a:ext cx="6325943" cy="6325943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30251" y="3581654"/>
            <a:ext cx="5818505" cy="3152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z="6000" spc="110">
                <a:solidFill>
                  <a:srgbClr val="FFFFFF"/>
                </a:solidFill>
                <a:latin typeface="Tahoma"/>
                <a:cs typeface="Tahoma"/>
              </a:rPr>
              <a:t>Делаем</a:t>
            </a:r>
            <a:r>
              <a:rPr dirty="0" sz="60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 spc="-10">
                <a:solidFill>
                  <a:srgbClr val="FFFFFF"/>
                </a:solidFill>
                <a:latin typeface="Tahoma"/>
                <a:cs typeface="Tahoma"/>
              </a:rPr>
              <a:t>todo- </a:t>
            </a:r>
            <a:r>
              <a:rPr dirty="0" sz="6000" spc="65">
                <a:solidFill>
                  <a:srgbClr val="FFFFFF"/>
                </a:solidFill>
                <a:latin typeface="Tahoma"/>
                <a:cs typeface="Tahoma"/>
              </a:rPr>
              <a:t>лис</a:t>
            </a:r>
            <a:r>
              <a:rPr dirty="0" sz="6000" spc="-610">
                <a:solidFill>
                  <a:srgbClr val="FFFFFF"/>
                </a:solidFill>
                <a:latin typeface="Tahoma"/>
                <a:cs typeface="Tahoma"/>
              </a:rPr>
              <a:t>т</a:t>
            </a:r>
            <a:r>
              <a:rPr dirty="0" sz="6000" spc="6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6000" spc="-3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 spc="-10">
                <a:solidFill>
                  <a:srgbClr val="FFFFFF"/>
                </a:solidFill>
                <a:latin typeface="Tahoma"/>
                <a:cs typeface="Tahoma"/>
              </a:rPr>
              <a:t>Директивы </a:t>
            </a:r>
            <a:r>
              <a:rPr dirty="0" sz="6000" spc="-80">
                <a:solidFill>
                  <a:srgbClr val="FFFFFF"/>
                </a:solidFill>
                <a:latin typeface="Tahoma"/>
                <a:cs typeface="Tahoma"/>
              </a:rPr>
              <a:t>V-</a:t>
            </a:r>
            <a:r>
              <a:rPr dirty="0" sz="6000" spc="-20">
                <a:solidFill>
                  <a:srgbClr val="FFFFFF"/>
                </a:solidFill>
                <a:latin typeface="Tahoma"/>
                <a:cs typeface="Tahoma"/>
              </a:rPr>
              <a:t>bind</a:t>
            </a:r>
            <a:endParaRPr sz="6000">
              <a:latin typeface="Tahoma"/>
              <a:cs typeface="Tahom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193" y="271065"/>
            <a:ext cx="1950720" cy="97614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934216"/>
            <a:ext cx="10287000" cy="6353175"/>
            <a:chOff x="0" y="3934216"/>
            <a:chExt cx="10287000" cy="63531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53263"/>
              <a:ext cx="10287000" cy="323373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371" y="3934216"/>
              <a:ext cx="10082300" cy="46292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42937" y="4268463"/>
              <a:ext cx="8990330" cy="3537585"/>
            </a:xfrm>
            <a:custGeom>
              <a:avLst/>
              <a:gdLst/>
              <a:ahLst/>
              <a:cxnLst/>
              <a:rect l="l" t="t" r="r" b="b"/>
              <a:pathLst>
                <a:path w="8990330" h="3537584">
                  <a:moveTo>
                    <a:pt x="8813851" y="3536999"/>
                  </a:moveTo>
                  <a:lnTo>
                    <a:pt x="176248" y="3536999"/>
                  </a:lnTo>
                  <a:lnTo>
                    <a:pt x="129394" y="3530704"/>
                  </a:lnTo>
                  <a:lnTo>
                    <a:pt x="87292" y="3512936"/>
                  </a:lnTo>
                  <a:lnTo>
                    <a:pt x="51622" y="3485378"/>
                  </a:lnTo>
                  <a:lnTo>
                    <a:pt x="24063" y="3449707"/>
                  </a:lnTo>
                  <a:lnTo>
                    <a:pt x="6295" y="3407605"/>
                  </a:lnTo>
                  <a:lnTo>
                    <a:pt x="0" y="3360751"/>
                  </a:lnTo>
                  <a:lnTo>
                    <a:pt x="0" y="176248"/>
                  </a:lnTo>
                  <a:lnTo>
                    <a:pt x="6295" y="129394"/>
                  </a:lnTo>
                  <a:lnTo>
                    <a:pt x="24063" y="87292"/>
                  </a:lnTo>
                  <a:lnTo>
                    <a:pt x="51622" y="51621"/>
                  </a:lnTo>
                  <a:lnTo>
                    <a:pt x="87292" y="24063"/>
                  </a:lnTo>
                  <a:lnTo>
                    <a:pt x="129394" y="6295"/>
                  </a:lnTo>
                  <a:lnTo>
                    <a:pt x="176248" y="0"/>
                  </a:lnTo>
                  <a:lnTo>
                    <a:pt x="8813851" y="0"/>
                  </a:lnTo>
                  <a:lnTo>
                    <a:pt x="8881298" y="13416"/>
                  </a:lnTo>
                  <a:lnTo>
                    <a:pt x="8938477" y="51621"/>
                  </a:lnTo>
                  <a:lnTo>
                    <a:pt x="8976683" y="108801"/>
                  </a:lnTo>
                  <a:lnTo>
                    <a:pt x="8990099" y="176248"/>
                  </a:lnTo>
                  <a:lnTo>
                    <a:pt x="8990099" y="3360751"/>
                  </a:lnTo>
                  <a:lnTo>
                    <a:pt x="8983803" y="3407605"/>
                  </a:lnTo>
                  <a:lnTo>
                    <a:pt x="8966036" y="3449707"/>
                  </a:lnTo>
                  <a:lnTo>
                    <a:pt x="8938477" y="3485378"/>
                  </a:lnTo>
                  <a:lnTo>
                    <a:pt x="8902807" y="3512936"/>
                  </a:lnTo>
                  <a:lnTo>
                    <a:pt x="8860705" y="3530704"/>
                  </a:lnTo>
                  <a:lnTo>
                    <a:pt x="8813851" y="3536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2066" y="1711573"/>
            <a:ext cx="344868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91C4B"/>
                </a:solidFill>
              </a:rPr>
              <a:t>Об</a:t>
            </a:r>
            <a:r>
              <a:rPr dirty="0" spc="-15">
                <a:solidFill>
                  <a:srgbClr val="C91C4B"/>
                </a:solidFill>
              </a:rPr>
              <a:t> </a:t>
            </a:r>
            <a:r>
              <a:rPr dirty="0" spc="-10">
                <a:solidFill>
                  <a:srgbClr val="C91C4B"/>
                </a:solidFill>
              </a:rPr>
              <a:t>уроке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610" y="370553"/>
            <a:ext cx="1660281" cy="726035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888547" y="5536169"/>
            <a:ext cx="8260715" cy="866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180">
                <a:latin typeface="Tahoma"/>
                <a:cs typeface="Tahoma"/>
              </a:rPr>
              <a:t>В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этом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уроке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мы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разберем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задачу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создание</a:t>
            </a:r>
            <a:r>
              <a:rPr dirty="0" sz="2400" spc="-20">
                <a:latin typeface="Tahoma"/>
                <a:cs typeface="Tahoma"/>
              </a:rPr>
              <a:t> todo-</a:t>
            </a:r>
            <a:r>
              <a:rPr dirty="0" sz="2400" spc="-10">
                <a:latin typeface="Tahoma"/>
                <a:cs typeface="Tahoma"/>
              </a:rPr>
              <a:t>листа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познакомимся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с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директивой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V-</a:t>
            </a:r>
            <a:r>
              <a:rPr dirty="0" sz="2400" spc="-10">
                <a:latin typeface="Tahoma"/>
                <a:cs typeface="Tahoma"/>
              </a:rPr>
              <a:t>bind.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275" y="2085425"/>
            <a:ext cx="9780449" cy="661344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1" cy="7260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1100" y="2515610"/>
            <a:ext cx="375539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00"/>
                </a:solidFill>
                <a:latin typeface="Tahoma"/>
                <a:cs typeface="Tahoma"/>
              </a:rPr>
              <a:t>Что</a:t>
            </a:r>
            <a:r>
              <a:rPr dirty="0" sz="3000" spc="-1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3000" b="0">
                <a:solidFill>
                  <a:srgbClr val="000000"/>
                </a:solidFill>
                <a:latin typeface="Tahoma"/>
                <a:cs typeface="Tahoma"/>
              </a:rPr>
              <a:t>у</a:t>
            </a:r>
            <a:r>
              <a:rPr dirty="0" sz="3000" spc="-1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3000" b="0">
                <a:solidFill>
                  <a:srgbClr val="000000"/>
                </a:solidFill>
                <a:latin typeface="Tahoma"/>
                <a:cs typeface="Tahoma"/>
              </a:rPr>
              <a:t>нас</a:t>
            </a:r>
            <a:r>
              <a:rPr dirty="0" sz="3000" spc="-1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3000" b="0">
                <a:solidFill>
                  <a:srgbClr val="000000"/>
                </a:solidFill>
                <a:latin typeface="Tahoma"/>
                <a:cs typeface="Tahoma"/>
              </a:rPr>
              <a:t>здесь</a:t>
            </a:r>
            <a:r>
              <a:rPr dirty="0" sz="3000" spc="-10" b="0">
                <a:solidFill>
                  <a:srgbClr val="000000"/>
                </a:solidFill>
                <a:latin typeface="Tahoma"/>
                <a:cs typeface="Tahoma"/>
              </a:rPr>
              <a:t> есть: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39700" y="3625589"/>
            <a:ext cx="6666865" cy="1330960"/>
          </a:xfrm>
          <a:prstGeom prst="rect">
            <a:avLst/>
          </a:prstGeom>
        </p:spPr>
        <p:txBody>
          <a:bodyPr wrap="square" lIns="0" tIns="208280" rIns="0" bIns="0" rtlCol="0" vert="horz">
            <a:spAutoFit/>
          </a:bodyPr>
          <a:lstStyle/>
          <a:p>
            <a:pPr marL="770255" indent="-757555">
              <a:lnSpc>
                <a:spcPct val="100000"/>
              </a:lnSpc>
              <a:spcBef>
                <a:spcPts val="1640"/>
              </a:spcBef>
              <a:buChar char="●"/>
              <a:tabLst>
                <a:tab pos="770255" algn="l"/>
              </a:tabLst>
            </a:pPr>
            <a:r>
              <a:rPr dirty="0" sz="3000">
                <a:latin typeface="Tahoma"/>
                <a:cs typeface="Tahoma"/>
              </a:rPr>
              <a:t>Список</a:t>
            </a:r>
            <a:r>
              <a:rPr dirty="0" sz="3000" spc="150">
                <a:latin typeface="Tahoma"/>
                <a:cs typeface="Tahoma"/>
              </a:rPr>
              <a:t> </a:t>
            </a:r>
            <a:r>
              <a:rPr dirty="0" sz="3000" spc="-10">
                <a:latin typeface="Tahoma"/>
                <a:cs typeface="Tahoma"/>
              </a:rPr>
              <a:t>задач</a:t>
            </a:r>
            <a:endParaRPr sz="3000">
              <a:latin typeface="Tahoma"/>
              <a:cs typeface="Tahoma"/>
            </a:endParaRPr>
          </a:p>
          <a:p>
            <a:pPr marL="770255" indent="-757555">
              <a:lnSpc>
                <a:spcPct val="100000"/>
              </a:lnSpc>
              <a:spcBef>
                <a:spcPts val="1540"/>
              </a:spcBef>
              <a:buChar char="●"/>
              <a:tabLst>
                <a:tab pos="770255" algn="l"/>
              </a:tabLst>
            </a:pPr>
            <a:r>
              <a:rPr dirty="0" sz="3000" spc="50">
                <a:latin typeface="Tahoma"/>
                <a:cs typeface="Tahoma"/>
              </a:rPr>
              <a:t>Форма</a:t>
            </a:r>
            <a:r>
              <a:rPr dirty="0" sz="3000" spc="-50">
                <a:latin typeface="Tahoma"/>
                <a:cs typeface="Tahoma"/>
              </a:rPr>
              <a:t> </a:t>
            </a:r>
            <a:r>
              <a:rPr dirty="0" sz="3000">
                <a:latin typeface="Tahoma"/>
                <a:cs typeface="Tahoma"/>
              </a:rPr>
              <a:t>добавления</a:t>
            </a:r>
            <a:r>
              <a:rPr dirty="0" sz="3000" spc="-50">
                <a:latin typeface="Tahoma"/>
                <a:cs typeface="Tahoma"/>
              </a:rPr>
              <a:t> </a:t>
            </a:r>
            <a:r>
              <a:rPr dirty="0" sz="3000">
                <a:latin typeface="Tahoma"/>
                <a:cs typeface="Tahoma"/>
              </a:rPr>
              <a:t>новой</a:t>
            </a:r>
            <a:r>
              <a:rPr dirty="0" sz="3000" spc="-50">
                <a:latin typeface="Tahoma"/>
                <a:cs typeface="Tahoma"/>
              </a:rPr>
              <a:t> </a:t>
            </a:r>
            <a:r>
              <a:rPr dirty="0" sz="3000" spc="-10">
                <a:latin typeface="Tahoma"/>
                <a:cs typeface="Tahoma"/>
              </a:rPr>
              <a:t>задачи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" y="6052025"/>
            <a:ext cx="10286998" cy="423497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88350" y="1666493"/>
            <a:ext cx="8832850" cy="351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85420">
              <a:lnSpc>
                <a:spcPct val="114999"/>
              </a:lnSpc>
              <a:spcBef>
                <a:spcPts val="100"/>
              </a:spcBef>
            </a:pPr>
            <a:r>
              <a:rPr dirty="0" sz="2400">
                <a:latin typeface="Tahoma"/>
                <a:cs typeface="Tahoma"/>
              </a:rPr>
              <a:t>Добавим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возможность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добавлять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задачи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список.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135">
                <a:latin typeface="Tahoma"/>
                <a:cs typeface="Tahoma"/>
              </a:rPr>
              <a:t>У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нас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уже </a:t>
            </a:r>
            <a:r>
              <a:rPr dirty="0" sz="2400">
                <a:latin typeface="Tahoma"/>
                <a:cs typeface="Tahoma"/>
              </a:rPr>
              <a:t>создан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экземпляр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Vue.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80">
                <a:latin typeface="Tahoma"/>
                <a:cs typeface="Tahoma"/>
              </a:rPr>
              <a:t>Это</a:t>
            </a:r>
            <a:r>
              <a:rPr dirty="0" sz="2400" spc="-70">
                <a:latin typeface="Tahoma"/>
                <a:cs typeface="Tahoma"/>
              </a:rPr>
              <a:t> значит, </a:t>
            </a:r>
            <a:r>
              <a:rPr dirty="0" sz="2400" spc="-10">
                <a:latin typeface="Tahoma"/>
                <a:cs typeface="Tahoma"/>
              </a:rPr>
              <a:t>что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внутри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нашего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блока </a:t>
            </a:r>
            <a:r>
              <a:rPr dirty="0" sz="2400">
                <a:latin typeface="Tahoma"/>
                <a:cs typeface="Tahoma"/>
              </a:rPr>
              <a:t>Vue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уже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рассматривает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html-</a:t>
            </a:r>
            <a:r>
              <a:rPr dirty="0" sz="2400" spc="-20">
                <a:latin typeface="Tahoma"/>
                <a:cs typeface="Tahoma"/>
              </a:rPr>
              <a:t>разметку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-60">
                <a:latin typeface="Tahoma"/>
                <a:cs typeface="Tahoma"/>
              </a:rPr>
              <a:t>как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шаблон.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  <a:spcBef>
                <a:spcPts val="1000"/>
              </a:spcBef>
            </a:pPr>
            <a:r>
              <a:rPr dirty="0" sz="2400" spc="100">
                <a:latin typeface="Tahoma"/>
                <a:cs typeface="Tahoma"/>
              </a:rPr>
              <a:t>Мы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уже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научились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связывать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данные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состояние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с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помощью </a:t>
            </a:r>
            <a:r>
              <a:rPr dirty="0" sz="2400">
                <a:latin typeface="Tahoma"/>
                <a:cs typeface="Tahoma"/>
              </a:rPr>
              <a:t>интерполяции</a:t>
            </a:r>
            <a:r>
              <a:rPr dirty="0" sz="2400" spc="-1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текста</a:t>
            </a:r>
            <a:r>
              <a:rPr dirty="0" sz="2400" spc="-1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(фигурные</a:t>
            </a:r>
            <a:r>
              <a:rPr dirty="0" sz="2400" spc="-135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скобки).</a:t>
            </a:r>
            <a:r>
              <a:rPr dirty="0" sz="2400" spc="-130">
                <a:latin typeface="Tahoma"/>
                <a:cs typeface="Tahoma"/>
              </a:rPr>
              <a:t> </a:t>
            </a:r>
            <a:r>
              <a:rPr dirty="0" sz="2400" spc="50">
                <a:latin typeface="Tahoma"/>
                <a:cs typeface="Tahoma"/>
              </a:rPr>
              <a:t>Помимо</a:t>
            </a:r>
            <a:r>
              <a:rPr dirty="0" sz="2400" spc="-13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этого</a:t>
            </a:r>
            <a:r>
              <a:rPr dirty="0" sz="2400" spc="-135">
                <a:latin typeface="Tahoma"/>
                <a:cs typeface="Tahoma"/>
              </a:rPr>
              <a:t> </a:t>
            </a:r>
            <a:r>
              <a:rPr dirty="0" sz="2400" spc="50">
                <a:latin typeface="Tahoma"/>
                <a:cs typeface="Tahoma"/>
              </a:rPr>
              <a:t>мы </a:t>
            </a:r>
            <a:r>
              <a:rPr dirty="0" sz="2400">
                <a:latin typeface="Tahoma"/>
                <a:cs typeface="Tahoma"/>
              </a:rPr>
              <a:t>можем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связывать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данные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также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с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атрибутами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30">
                <a:latin typeface="Tahoma"/>
                <a:cs typeface="Tahoma"/>
              </a:rPr>
              <a:t>тегов.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То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есть, </a:t>
            </a:r>
            <a:r>
              <a:rPr dirty="0" sz="2400">
                <a:latin typeface="Tahoma"/>
                <a:cs typeface="Tahoma"/>
              </a:rPr>
              <a:t>если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у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нас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стоит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задача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связать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атрибут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placeholder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у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поля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 spc="25">
                <a:latin typeface="Tahoma"/>
                <a:cs typeface="Tahoma"/>
              </a:rPr>
              <a:t>с </a:t>
            </a:r>
            <a:r>
              <a:rPr dirty="0" sz="2400">
                <a:latin typeface="Tahoma"/>
                <a:cs typeface="Tahoma"/>
              </a:rPr>
              <a:t>состоянием,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мы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уже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не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можем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сделать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вот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так: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6052025"/>
            <a:ext cx="10286998" cy="423497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350" y="2289175"/>
            <a:ext cx="9836724" cy="570424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1100" y="2192757"/>
            <a:ext cx="72942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00">
                <a:latin typeface="Tahoma"/>
                <a:cs typeface="Tahoma"/>
              </a:rPr>
              <a:t>Мы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этом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случае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получим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ровно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то,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что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написали: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3876" y="3920538"/>
            <a:ext cx="7038124" cy="491232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066" y="1784725"/>
            <a:ext cx="700913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Директивы.</a:t>
            </a:r>
            <a:r>
              <a:rPr dirty="0" spc="-50"/>
              <a:t> </a:t>
            </a:r>
            <a:r>
              <a:rPr dirty="0" spc="-190"/>
              <a:t>V-</a:t>
            </a:r>
            <a:r>
              <a:rPr dirty="0" spc="-20"/>
              <a:t>bind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1" cy="72603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11100" y="3047093"/>
            <a:ext cx="7985759" cy="2828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47955">
              <a:lnSpc>
                <a:spcPct val="114999"/>
              </a:lnSpc>
              <a:spcBef>
                <a:spcPts val="100"/>
              </a:spcBef>
            </a:pPr>
            <a:r>
              <a:rPr dirty="0" sz="2400">
                <a:latin typeface="Tahoma"/>
                <a:cs typeface="Tahoma"/>
              </a:rPr>
              <a:t>Для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этого </a:t>
            </a:r>
            <a:r>
              <a:rPr dirty="0" sz="2400">
                <a:latin typeface="Tahoma"/>
                <a:cs typeface="Tahoma"/>
              </a:rPr>
              <a:t>во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Vue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существуют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специальные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директивы. Директивы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имеют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преффикс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v-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пишутся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вот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таким </a:t>
            </a:r>
            <a:r>
              <a:rPr dirty="0" sz="2400">
                <a:latin typeface="Tahoma"/>
                <a:cs typeface="Tahoma"/>
              </a:rPr>
              <a:t>образом: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v-</a:t>
            </a:r>
            <a:r>
              <a:rPr dirty="0" sz="2400" spc="-10">
                <a:latin typeface="Tahoma"/>
                <a:cs typeface="Tahoma"/>
              </a:rPr>
              <a:t>bind,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v-</a:t>
            </a:r>
            <a:r>
              <a:rPr dirty="0" sz="2400" spc="-10">
                <a:latin typeface="Tahoma"/>
                <a:cs typeface="Tahoma"/>
              </a:rPr>
              <a:t>model.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  <a:spcBef>
                <a:spcPts val="1000"/>
              </a:spcBef>
            </a:pPr>
            <a:r>
              <a:rPr dirty="0" sz="2400">
                <a:latin typeface="Tahoma"/>
                <a:cs typeface="Tahoma"/>
              </a:rPr>
              <a:t>Для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некоторых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директив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доступно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краткое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написание,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в </a:t>
            </a:r>
            <a:r>
              <a:rPr dirty="0" sz="2400">
                <a:latin typeface="Tahoma"/>
                <a:cs typeface="Tahoma"/>
              </a:rPr>
              <a:t>частности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v-</a:t>
            </a:r>
            <a:r>
              <a:rPr dirty="0" sz="2400" spc="-10">
                <a:latin typeface="Tahoma"/>
                <a:cs typeface="Tahoma"/>
              </a:rPr>
              <a:t>bind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можно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записать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следующим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образом:</a:t>
            </a:r>
            <a:endParaRPr sz="2400">
              <a:latin typeface="Tahoma"/>
              <a:cs typeface="Tahoma"/>
            </a:endParaRPr>
          </a:p>
          <a:p>
            <a:pPr marL="926465" indent="-412115">
              <a:lnSpc>
                <a:spcPct val="100000"/>
              </a:lnSpc>
              <a:spcBef>
                <a:spcPts val="1630"/>
              </a:spcBef>
              <a:buChar char="●"/>
              <a:tabLst>
                <a:tab pos="926465" algn="l"/>
              </a:tabLst>
            </a:pPr>
            <a:r>
              <a:rPr dirty="0" sz="2400" spc="-10">
                <a:latin typeface="Tahoma"/>
                <a:cs typeface="Tahoma"/>
              </a:rPr>
              <a:t>:placеholder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537" y="2310650"/>
            <a:ext cx="9869925" cy="62666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91C4B"/>
                </a:solidFill>
              </a:rPr>
              <a:t>Пример</a:t>
            </a:r>
            <a:r>
              <a:rPr dirty="0" spc="-35">
                <a:solidFill>
                  <a:srgbClr val="C91C4B"/>
                </a:solidFill>
              </a:rPr>
              <a:t> </a:t>
            </a:r>
            <a:r>
              <a:rPr dirty="0" spc="-50">
                <a:solidFill>
                  <a:srgbClr val="C91C4B"/>
                </a:solidFill>
              </a:rPr>
              <a:t>1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4" cy="72603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02066" y="3347939"/>
            <a:ext cx="8027670" cy="2944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z="2800" spc="100">
                <a:latin typeface="Tahoma"/>
                <a:cs typeface="Tahoma"/>
              </a:rPr>
              <a:t>Мы</a:t>
            </a:r>
            <a:r>
              <a:rPr dirty="0" sz="2800" spc="-4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будем</a:t>
            </a:r>
            <a:r>
              <a:rPr dirty="0" sz="2800" spc="-4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работать</a:t>
            </a:r>
            <a:r>
              <a:rPr dirty="0" sz="2800" spc="-45">
                <a:latin typeface="Tahoma"/>
                <a:cs typeface="Tahoma"/>
              </a:rPr>
              <a:t> </a:t>
            </a:r>
            <a:r>
              <a:rPr dirty="0" sz="2800" spc="100">
                <a:latin typeface="Tahoma"/>
                <a:cs typeface="Tahoma"/>
              </a:rPr>
              <a:t>с</a:t>
            </a:r>
            <a:r>
              <a:rPr dirty="0" sz="2800" spc="-35">
                <a:latin typeface="Tahoma"/>
                <a:cs typeface="Tahoma"/>
              </a:rPr>
              <a:t> </a:t>
            </a:r>
            <a:r>
              <a:rPr dirty="0" sz="2800" spc="-10">
                <a:latin typeface="Tahoma"/>
                <a:cs typeface="Tahoma"/>
              </a:rPr>
              <a:t>минималистичным </a:t>
            </a:r>
            <a:r>
              <a:rPr dirty="0" sz="2800">
                <a:latin typeface="Tahoma"/>
                <a:cs typeface="Tahoma"/>
              </a:rPr>
              <a:t>приложением</a:t>
            </a:r>
            <a:r>
              <a:rPr dirty="0" sz="2800" spc="-100">
                <a:latin typeface="Tahoma"/>
                <a:cs typeface="Tahoma"/>
              </a:rPr>
              <a:t> </a:t>
            </a:r>
            <a:r>
              <a:rPr dirty="0" sz="2800" spc="80">
                <a:latin typeface="Tahoma"/>
                <a:cs typeface="Tahoma"/>
              </a:rPr>
              <a:t>со</a:t>
            </a:r>
            <a:r>
              <a:rPr dirty="0" sz="2800" spc="-9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списком</a:t>
            </a:r>
            <a:r>
              <a:rPr dirty="0" sz="2800" spc="-10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задач.</a:t>
            </a:r>
            <a:r>
              <a:rPr dirty="0" sz="2800" spc="-9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Нужно</a:t>
            </a:r>
            <a:r>
              <a:rPr dirty="0" sz="2800" spc="-95">
                <a:latin typeface="Tahoma"/>
                <a:cs typeface="Tahoma"/>
              </a:rPr>
              <a:t> </a:t>
            </a:r>
            <a:r>
              <a:rPr dirty="0" sz="2800" spc="-10">
                <a:latin typeface="Tahoma"/>
                <a:cs typeface="Tahoma"/>
              </a:rPr>
              <a:t>оживить </a:t>
            </a:r>
            <a:r>
              <a:rPr dirty="0" sz="2800">
                <a:latin typeface="Tahoma"/>
                <a:cs typeface="Tahoma"/>
              </a:rPr>
              <a:t>этот</a:t>
            </a:r>
            <a:r>
              <a:rPr dirty="0" sz="2800" spc="4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интерфейс,</a:t>
            </a:r>
            <a:r>
              <a:rPr dirty="0" sz="2800" spc="3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используя</a:t>
            </a:r>
            <a:r>
              <a:rPr dirty="0" sz="2800" spc="3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JavaScript</a:t>
            </a:r>
            <a:r>
              <a:rPr dirty="0" sz="2800" spc="35">
                <a:latin typeface="Tahoma"/>
                <a:cs typeface="Tahoma"/>
              </a:rPr>
              <a:t> </a:t>
            </a:r>
            <a:r>
              <a:rPr dirty="0" sz="2800" spc="-50">
                <a:latin typeface="Tahoma"/>
                <a:cs typeface="Tahoma"/>
              </a:rPr>
              <a:t>и </a:t>
            </a:r>
            <a:r>
              <a:rPr dirty="0" sz="2800">
                <a:latin typeface="Tahoma"/>
                <a:cs typeface="Tahoma"/>
              </a:rPr>
              <a:t>добавить</a:t>
            </a:r>
            <a:r>
              <a:rPr dirty="0" sz="2800" spc="-1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возможность</a:t>
            </a:r>
            <a:r>
              <a:rPr dirty="0" sz="2800" spc="-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создавать</a:t>
            </a:r>
            <a:r>
              <a:rPr dirty="0" sz="2800" spc="-1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новые</a:t>
            </a:r>
            <a:r>
              <a:rPr dirty="0" sz="2800" spc="45">
                <a:latin typeface="Tahoma"/>
                <a:cs typeface="Tahoma"/>
              </a:rPr>
              <a:t> </a:t>
            </a:r>
            <a:r>
              <a:rPr dirty="0" sz="2800" spc="-10">
                <a:latin typeface="Tahoma"/>
                <a:cs typeface="Tahoma"/>
              </a:rPr>
              <a:t>задачи. </a:t>
            </a:r>
            <a:r>
              <a:rPr dirty="0" sz="2800">
                <a:latin typeface="Tahoma"/>
                <a:cs typeface="Tahoma"/>
              </a:rPr>
              <a:t>Дополнительно</a:t>
            </a:r>
            <a:r>
              <a:rPr dirty="0" sz="2800" spc="-50">
                <a:latin typeface="Tahoma"/>
                <a:cs typeface="Tahoma"/>
              </a:rPr>
              <a:t> </a:t>
            </a:r>
            <a:r>
              <a:rPr dirty="0" sz="2800" spc="-190">
                <a:latin typeface="Tahoma"/>
                <a:cs typeface="Tahoma"/>
              </a:rPr>
              <a:t>к</a:t>
            </a:r>
            <a:r>
              <a:rPr dirty="0" sz="2800" spc="-5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этому</a:t>
            </a:r>
            <a:r>
              <a:rPr dirty="0" sz="2800" spc="-5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будем</a:t>
            </a:r>
            <a:r>
              <a:rPr dirty="0" sz="2800" spc="-50">
                <a:latin typeface="Tahoma"/>
                <a:cs typeface="Tahoma"/>
              </a:rPr>
              <a:t> </a:t>
            </a:r>
            <a:r>
              <a:rPr dirty="0" sz="2800" spc="-10">
                <a:latin typeface="Tahoma"/>
                <a:cs typeface="Tahoma"/>
              </a:rPr>
              <a:t>отображать</a:t>
            </a:r>
            <a:r>
              <a:rPr dirty="0" sz="2800" spc="-55">
                <a:latin typeface="Tahoma"/>
                <a:cs typeface="Tahoma"/>
              </a:rPr>
              <a:t> </a:t>
            </a:r>
            <a:r>
              <a:rPr dirty="0" sz="2800" spc="-50">
                <a:latin typeface="Tahoma"/>
                <a:cs typeface="Tahoma"/>
              </a:rPr>
              <a:t>в </a:t>
            </a:r>
            <a:r>
              <a:rPr dirty="0" sz="2800">
                <a:latin typeface="Tahoma"/>
                <a:cs typeface="Tahoma"/>
              </a:rPr>
              <a:t>списке</a:t>
            </a:r>
            <a:r>
              <a:rPr dirty="0" sz="2800" spc="-105">
                <a:latin typeface="Tahoma"/>
                <a:cs typeface="Tahoma"/>
              </a:rPr>
              <a:t> </a:t>
            </a:r>
            <a:r>
              <a:rPr dirty="0" sz="2800" spc="50">
                <a:latin typeface="Tahoma"/>
                <a:cs typeface="Tahoma"/>
              </a:rPr>
              <a:t>общее</a:t>
            </a:r>
            <a:r>
              <a:rPr dirty="0" sz="2800" spc="-100">
                <a:latin typeface="Tahoma"/>
                <a:cs typeface="Tahoma"/>
              </a:rPr>
              <a:t> </a:t>
            </a:r>
            <a:r>
              <a:rPr dirty="0" sz="2800" spc="-10">
                <a:latin typeface="Tahoma"/>
                <a:cs typeface="Tahoma"/>
              </a:rPr>
              <a:t>количество</a:t>
            </a:r>
            <a:r>
              <a:rPr dirty="0" sz="2800" spc="-105">
                <a:latin typeface="Tahoma"/>
                <a:cs typeface="Tahoma"/>
              </a:rPr>
              <a:t> </a:t>
            </a:r>
            <a:r>
              <a:rPr dirty="0" sz="2800" spc="-10">
                <a:latin typeface="Tahoma"/>
                <a:cs typeface="Tahoma"/>
              </a:rPr>
              <a:t>задач.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724775"/>
            <a:ext cx="10286992" cy="256222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066" y="1784725"/>
            <a:ext cx="809561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Промежуточный</a:t>
            </a:r>
            <a:r>
              <a:rPr dirty="0" spc="-295"/>
              <a:t> </a:t>
            </a:r>
            <a:r>
              <a:rPr dirty="0" spc="-20"/>
              <a:t>итог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1" cy="72603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11100" y="3047093"/>
            <a:ext cx="7768590" cy="351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90500">
              <a:lnSpc>
                <a:spcPct val="114999"/>
              </a:lnSpc>
              <a:spcBef>
                <a:spcPts val="100"/>
              </a:spcBef>
            </a:pPr>
            <a:r>
              <a:rPr dirty="0" sz="2400" spc="-20">
                <a:latin typeface="Tahoma"/>
                <a:cs typeface="Tahoma"/>
              </a:rPr>
              <a:t>Когда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нам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нужно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использовать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интерполяцию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внутри любого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блока,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мы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просто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пишем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305">
                <a:latin typeface="Tahoma"/>
                <a:cs typeface="Tahoma"/>
              </a:rPr>
              <a:t>{{}},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все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работает.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  <a:spcBef>
                <a:spcPts val="1000"/>
              </a:spcBef>
            </a:pPr>
            <a:r>
              <a:rPr dirty="0" sz="2400" spc="-20">
                <a:latin typeface="Tahoma"/>
                <a:cs typeface="Tahoma"/>
              </a:rPr>
              <a:t>Когда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же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нам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нужно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использовать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75">
                <a:latin typeface="Tahoma"/>
                <a:cs typeface="Tahoma"/>
              </a:rPr>
              <a:t>js-</a:t>
            </a:r>
            <a:r>
              <a:rPr dirty="0" sz="2400">
                <a:latin typeface="Tahoma"/>
                <a:cs typeface="Tahoma"/>
              </a:rPr>
              <a:t>код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внутри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тега, </a:t>
            </a:r>
            <a:r>
              <a:rPr dirty="0" sz="2400">
                <a:latin typeface="Tahoma"/>
                <a:cs typeface="Tahoma"/>
              </a:rPr>
              <a:t>нам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приходится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сначала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связывать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нужное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свойство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 spc="25">
                <a:latin typeface="Tahoma"/>
                <a:cs typeface="Tahoma"/>
              </a:rPr>
              <a:t>с </a:t>
            </a:r>
            <a:r>
              <a:rPr dirty="0" sz="2400">
                <a:latin typeface="Tahoma"/>
                <a:cs typeface="Tahoma"/>
              </a:rPr>
              <a:t>объектом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Vue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через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v-</a:t>
            </a:r>
            <a:r>
              <a:rPr dirty="0" sz="2400" spc="-10">
                <a:latin typeface="Tahoma"/>
                <a:cs typeface="Tahoma"/>
              </a:rPr>
              <a:t>bind,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и,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30">
                <a:latin typeface="Tahoma"/>
                <a:cs typeface="Tahoma"/>
              </a:rPr>
              <a:t>тогда,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все,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что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будет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в </a:t>
            </a:r>
            <a:r>
              <a:rPr dirty="0" sz="2400" spc="-10">
                <a:latin typeface="Tahoma"/>
                <a:cs typeface="Tahoma"/>
              </a:rPr>
              <a:t>кавычках,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будет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восприниматься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60">
                <a:latin typeface="Tahoma"/>
                <a:cs typeface="Tahoma"/>
              </a:rPr>
              <a:t>как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js.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Смотрите,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50">
                <a:latin typeface="Tahoma"/>
                <a:cs typeface="Tahoma"/>
              </a:rPr>
              <a:t>мы </a:t>
            </a:r>
            <a:r>
              <a:rPr dirty="0" sz="2400" spc="-25">
                <a:latin typeface="Tahoma"/>
                <a:cs typeface="Tahoma"/>
              </a:rPr>
              <a:t>тоже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можем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написать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сюда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130">
                <a:latin typeface="Tahoma"/>
                <a:cs typeface="Tahoma"/>
              </a:rPr>
              <a:t>“1+2”,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это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тоже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будет работать.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6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0286999" y="0"/>
                </a:lnTo>
                <a:lnTo>
                  <a:pt x="10286999" y="10286999"/>
                </a:lnTo>
                <a:close/>
              </a:path>
            </a:pathLst>
          </a:custGeom>
          <a:solidFill>
            <a:srgbClr val="C91C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239" y="1835022"/>
            <a:ext cx="1720214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-25">
                <a:solidFill>
                  <a:srgbClr val="FFFFFF"/>
                </a:solidFill>
              </a:rPr>
              <a:t>05</a:t>
            </a:r>
            <a:endParaRPr sz="120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058" y="3961056"/>
            <a:ext cx="6325943" cy="6325943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30251" y="3581654"/>
            <a:ext cx="5687695" cy="3152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z="6000" spc="110">
                <a:solidFill>
                  <a:srgbClr val="FFFFFF"/>
                </a:solidFill>
                <a:latin typeface="Tahoma"/>
                <a:cs typeface="Tahoma"/>
              </a:rPr>
              <a:t>Делаем</a:t>
            </a:r>
            <a:r>
              <a:rPr dirty="0" sz="60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 spc="-10">
                <a:solidFill>
                  <a:srgbClr val="FFFFFF"/>
                </a:solidFill>
                <a:latin typeface="Tahoma"/>
                <a:cs typeface="Tahoma"/>
              </a:rPr>
              <a:t>todo- </a:t>
            </a:r>
            <a:r>
              <a:rPr dirty="0" sz="6000" spc="65">
                <a:solidFill>
                  <a:srgbClr val="FFFFFF"/>
                </a:solidFill>
                <a:latin typeface="Tahoma"/>
                <a:cs typeface="Tahoma"/>
              </a:rPr>
              <a:t>лис</a:t>
            </a:r>
            <a:r>
              <a:rPr dirty="0" sz="6000" spc="-610">
                <a:solidFill>
                  <a:srgbClr val="FFFFFF"/>
                </a:solidFill>
                <a:latin typeface="Tahoma"/>
                <a:cs typeface="Tahoma"/>
              </a:rPr>
              <a:t>т</a:t>
            </a:r>
            <a:r>
              <a:rPr dirty="0" sz="6000" spc="6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6000" spc="-3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 spc="-20">
                <a:solidFill>
                  <a:srgbClr val="FFFFFF"/>
                </a:solidFill>
                <a:latin typeface="Tahoma"/>
                <a:cs typeface="Tahoma"/>
              </a:rPr>
              <a:t>Директива </a:t>
            </a:r>
            <a:r>
              <a:rPr dirty="0" sz="6000" spc="-80">
                <a:solidFill>
                  <a:srgbClr val="FFFFFF"/>
                </a:solidFill>
                <a:latin typeface="Tahoma"/>
                <a:cs typeface="Tahoma"/>
              </a:rPr>
              <a:t>V-</a:t>
            </a:r>
            <a:r>
              <a:rPr dirty="0" sz="6000" spc="-210">
                <a:solidFill>
                  <a:srgbClr val="FFFFFF"/>
                </a:solidFill>
                <a:latin typeface="Tahoma"/>
                <a:cs typeface="Tahoma"/>
              </a:rPr>
              <a:t>for,</a:t>
            </a:r>
            <a:r>
              <a:rPr dirty="0" sz="60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 spc="-10">
                <a:solidFill>
                  <a:srgbClr val="FFFFFF"/>
                </a:solidFill>
                <a:latin typeface="Tahoma"/>
                <a:cs typeface="Tahoma"/>
              </a:rPr>
              <a:t>циклы</a:t>
            </a:r>
            <a:endParaRPr sz="6000">
              <a:latin typeface="Tahoma"/>
              <a:cs typeface="Tahom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193" y="271065"/>
            <a:ext cx="1950720" cy="97614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934216"/>
            <a:ext cx="10287000" cy="6353175"/>
            <a:chOff x="0" y="3934216"/>
            <a:chExt cx="10287000" cy="63531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53263"/>
              <a:ext cx="10287000" cy="323373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371" y="3934216"/>
              <a:ext cx="10082300" cy="46292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42937" y="4268463"/>
              <a:ext cx="8990330" cy="3537585"/>
            </a:xfrm>
            <a:custGeom>
              <a:avLst/>
              <a:gdLst/>
              <a:ahLst/>
              <a:cxnLst/>
              <a:rect l="l" t="t" r="r" b="b"/>
              <a:pathLst>
                <a:path w="8990330" h="3537584">
                  <a:moveTo>
                    <a:pt x="8813851" y="3536999"/>
                  </a:moveTo>
                  <a:lnTo>
                    <a:pt x="176248" y="3536999"/>
                  </a:lnTo>
                  <a:lnTo>
                    <a:pt x="129394" y="3530704"/>
                  </a:lnTo>
                  <a:lnTo>
                    <a:pt x="87292" y="3512936"/>
                  </a:lnTo>
                  <a:lnTo>
                    <a:pt x="51622" y="3485378"/>
                  </a:lnTo>
                  <a:lnTo>
                    <a:pt x="24063" y="3449707"/>
                  </a:lnTo>
                  <a:lnTo>
                    <a:pt x="6295" y="3407605"/>
                  </a:lnTo>
                  <a:lnTo>
                    <a:pt x="0" y="3360751"/>
                  </a:lnTo>
                  <a:lnTo>
                    <a:pt x="0" y="176248"/>
                  </a:lnTo>
                  <a:lnTo>
                    <a:pt x="6295" y="129394"/>
                  </a:lnTo>
                  <a:lnTo>
                    <a:pt x="24063" y="87292"/>
                  </a:lnTo>
                  <a:lnTo>
                    <a:pt x="51622" y="51621"/>
                  </a:lnTo>
                  <a:lnTo>
                    <a:pt x="87292" y="24063"/>
                  </a:lnTo>
                  <a:lnTo>
                    <a:pt x="129394" y="6295"/>
                  </a:lnTo>
                  <a:lnTo>
                    <a:pt x="176248" y="0"/>
                  </a:lnTo>
                  <a:lnTo>
                    <a:pt x="8813851" y="0"/>
                  </a:lnTo>
                  <a:lnTo>
                    <a:pt x="8881298" y="13416"/>
                  </a:lnTo>
                  <a:lnTo>
                    <a:pt x="8938477" y="51621"/>
                  </a:lnTo>
                  <a:lnTo>
                    <a:pt x="8976683" y="108801"/>
                  </a:lnTo>
                  <a:lnTo>
                    <a:pt x="8990099" y="176248"/>
                  </a:lnTo>
                  <a:lnTo>
                    <a:pt x="8990099" y="3360751"/>
                  </a:lnTo>
                  <a:lnTo>
                    <a:pt x="8983803" y="3407605"/>
                  </a:lnTo>
                  <a:lnTo>
                    <a:pt x="8966036" y="3449707"/>
                  </a:lnTo>
                  <a:lnTo>
                    <a:pt x="8938477" y="3485378"/>
                  </a:lnTo>
                  <a:lnTo>
                    <a:pt x="8902807" y="3512936"/>
                  </a:lnTo>
                  <a:lnTo>
                    <a:pt x="8860705" y="3530704"/>
                  </a:lnTo>
                  <a:lnTo>
                    <a:pt x="8813851" y="3536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2066" y="1711573"/>
            <a:ext cx="344868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91C4B"/>
                </a:solidFill>
              </a:rPr>
              <a:t>Об</a:t>
            </a:r>
            <a:r>
              <a:rPr dirty="0" spc="-15">
                <a:solidFill>
                  <a:srgbClr val="C91C4B"/>
                </a:solidFill>
              </a:rPr>
              <a:t> </a:t>
            </a:r>
            <a:r>
              <a:rPr dirty="0" spc="-10">
                <a:solidFill>
                  <a:srgbClr val="C91C4B"/>
                </a:solidFill>
              </a:rPr>
              <a:t>уроке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610" y="370553"/>
            <a:ext cx="1660281" cy="726035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888547" y="5536169"/>
            <a:ext cx="7800975" cy="1287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180">
                <a:latin typeface="Tahoma"/>
                <a:cs typeface="Tahoma"/>
              </a:rPr>
              <a:t>В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этом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уроке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мы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разберем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задачу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создание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todo- </a:t>
            </a:r>
            <a:r>
              <a:rPr dirty="0" sz="2400">
                <a:latin typeface="Tahoma"/>
                <a:cs typeface="Tahoma"/>
              </a:rPr>
              <a:t>листа,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познакомимся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с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директивой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V-</a:t>
            </a:r>
            <a:r>
              <a:rPr dirty="0" sz="2400" spc="-25">
                <a:latin typeface="Tahoma"/>
                <a:cs typeface="Tahoma"/>
              </a:rPr>
              <a:t>for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разберемся, </a:t>
            </a:r>
            <a:r>
              <a:rPr dirty="0" sz="2400" spc="-60">
                <a:latin typeface="Tahoma"/>
                <a:cs typeface="Tahoma"/>
              </a:rPr>
              <a:t>как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во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Vue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работают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циклы.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/>
              <a:t>Создание</a:t>
            </a:r>
            <a:r>
              <a:rPr dirty="0" spc="-415"/>
              <a:t> </a:t>
            </a:r>
            <a:r>
              <a:rPr dirty="0"/>
              <a:t>задач.</a:t>
            </a:r>
            <a:r>
              <a:rPr dirty="0" spc="-390"/>
              <a:t> </a:t>
            </a:r>
            <a:r>
              <a:rPr dirty="0" spc="-10"/>
              <a:t>Циклы. </a:t>
            </a:r>
            <a:r>
              <a:rPr dirty="0"/>
              <a:t>Директива</a:t>
            </a:r>
            <a:r>
              <a:rPr dirty="0" spc="-150"/>
              <a:t> </a:t>
            </a:r>
            <a:r>
              <a:rPr dirty="0" spc="-40"/>
              <a:t>v-</a:t>
            </a:r>
            <a:r>
              <a:rPr dirty="0" spc="-25"/>
              <a:t>for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1" cy="72603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11100" y="4181094"/>
            <a:ext cx="7959090" cy="2803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50">
                <a:latin typeface="Tahoma"/>
                <a:cs typeface="Tahoma"/>
              </a:rPr>
              <a:t>Рассмотрим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примере.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Сейчас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задачи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списке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195">
                <a:latin typeface="Tahoma"/>
                <a:cs typeface="Tahoma"/>
              </a:rPr>
              <a:t>—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это </a:t>
            </a:r>
            <a:r>
              <a:rPr dirty="0" sz="2400">
                <a:latin typeface="Tahoma"/>
                <a:cs typeface="Tahoma"/>
              </a:rPr>
              <a:t>просто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55">
                <a:latin typeface="Tahoma"/>
                <a:cs typeface="Tahoma"/>
              </a:rPr>
              <a:t>html.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Давайте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выведем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их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из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нашего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состояния.</a:t>
            </a:r>
            <a:endParaRPr sz="2400">
              <a:latin typeface="Tahoma"/>
              <a:cs typeface="Tahoma"/>
            </a:endParaRPr>
          </a:p>
          <a:p>
            <a:pPr marL="12700" marR="219710">
              <a:lnSpc>
                <a:spcPct val="114999"/>
              </a:lnSpc>
              <a:spcBef>
                <a:spcPts val="1000"/>
              </a:spcBef>
            </a:pPr>
            <a:r>
              <a:rPr dirty="0" sz="2400">
                <a:latin typeface="Tahoma"/>
                <a:cs typeface="Tahoma"/>
              </a:rPr>
              <a:t>Для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этого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объекте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состояния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добавим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50">
                <a:latin typeface="Tahoma"/>
                <a:cs typeface="Tahoma"/>
              </a:rPr>
              <a:t>еще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одно </a:t>
            </a:r>
            <a:r>
              <a:rPr dirty="0" sz="2400">
                <a:latin typeface="Tahoma"/>
                <a:cs typeface="Tahoma"/>
              </a:rPr>
              <a:t>свойство,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назовем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его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tasks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195">
                <a:latin typeface="Tahoma"/>
                <a:cs typeface="Tahoma"/>
              </a:rPr>
              <a:t>—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это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обычный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массив.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45">
                <a:latin typeface="Tahoma"/>
                <a:cs typeface="Tahoma"/>
              </a:rPr>
              <a:t>И </a:t>
            </a:r>
            <a:r>
              <a:rPr dirty="0" sz="2400">
                <a:latin typeface="Tahoma"/>
                <a:cs typeface="Tahoma"/>
              </a:rPr>
              <a:t>задачи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будем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хранить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отдельной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строкой.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2400" spc="60">
                <a:latin typeface="Tahoma"/>
                <a:cs typeface="Tahoma"/>
              </a:rPr>
              <a:t>Создадим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парочку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задач: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638" y="2496725"/>
            <a:ext cx="9825729" cy="6336124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/>
              <a:t>Создание</a:t>
            </a:r>
            <a:r>
              <a:rPr dirty="0" spc="-415"/>
              <a:t> </a:t>
            </a:r>
            <a:r>
              <a:rPr dirty="0"/>
              <a:t>задач.</a:t>
            </a:r>
            <a:r>
              <a:rPr dirty="0" spc="-390"/>
              <a:t> </a:t>
            </a:r>
            <a:r>
              <a:rPr dirty="0" spc="-10"/>
              <a:t>Циклы. </a:t>
            </a:r>
            <a:r>
              <a:rPr dirty="0"/>
              <a:t>Директива</a:t>
            </a:r>
            <a:r>
              <a:rPr dirty="0" spc="-150"/>
              <a:t> </a:t>
            </a:r>
            <a:r>
              <a:rPr dirty="0" spc="-40"/>
              <a:t>v-</a:t>
            </a:r>
            <a:r>
              <a:rPr dirty="0" spc="-25"/>
              <a:t>for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1" cy="72603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11100" y="4181094"/>
            <a:ext cx="8056245" cy="293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812289">
              <a:lnSpc>
                <a:spcPct val="114999"/>
              </a:lnSpc>
              <a:spcBef>
                <a:spcPts val="100"/>
              </a:spcBef>
            </a:pPr>
            <a:r>
              <a:rPr dirty="0" sz="2400">
                <a:latin typeface="Tahoma"/>
                <a:cs typeface="Tahoma"/>
              </a:rPr>
              <a:t>Чтобы</a:t>
            </a:r>
            <a:r>
              <a:rPr dirty="0" sz="2400" spc="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вывести</a:t>
            </a:r>
            <a:r>
              <a:rPr dirty="0" sz="2400" spc="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элементы</a:t>
            </a:r>
            <a:r>
              <a:rPr dirty="0" sz="2400" spc="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списка,</a:t>
            </a:r>
            <a:r>
              <a:rPr dirty="0" sz="2400" spc="10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мы</a:t>
            </a:r>
            <a:r>
              <a:rPr dirty="0" sz="2400" spc="1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будем </a:t>
            </a:r>
            <a:r>
              <a:rPr dirty="0" sz="2400">
                <a:latin typeface="Tahoma"/>
                <a:cs typeface="Tahoma"/>
              </a:rPr>
              <a:t>использовать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директиву</a:t>
            </a:r>
            <a:r>
              <a:rPr dirty="0" sz="2400" spc="-85">
                <a:latin typeface="Tahoma"/>
                <a:cs typeface="Tahoma"/>
              </a:rPr>
              <a:t> v-</a:t>
            </a:r>
            <a:r>
              <a:rPr dirty="0" sz="2400" spc="-20">
                <a:latin typeface="Tahoma"/>
                <a:cs typeface="Tahoma"/>
              </a:rPr>
              <a:t>for:</a:t>
            </a:r>
            <a:endParaRPr sz="2400">
              <a:latin typeface="Tahoma"/>
              <a:cs typeface="Tahoma"/>
            </a:endParaRPr>
          </a:p>
          <a:p>
            <a:pPr marL="1304290" indent="-605790">
              <a:lnSpc>
                <a:spcPct val="100000"/>
              </a:lnSpc>
              <a:spcBef>
                <a:spcPts val="1430"/>
              </a:spcBef>
              <a:buChar char="○"/>
              <a:tabLst>
                <a:tab pos="1304290" algn="l"/>
              </a:tabLst>
            </a:pPr>
            <a:r>
              <a:rPr dirty="0" sz="2400" spc="70">
                <a:latin typeface="Tahoma"/>
                <a:cs typeface="Tahoma"/>
              </a:rPr>
              <a:t>Возьмем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разметку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одной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задачи</a:t>
            </a:r>
            <a:endParaRPr sz="2400">
              <a:latin typeface="Tahoma"/>
              <a:cs typeface="Tahoma"/>
            </a:endParaRPr>
          </a:p>
          <a:p>
            <a:pPr marL="1304290" indent="-605790">
              <a:lnSpc>
                <a:spcPct val="100000"/>
              </a:lnSpc>
              <a:spcBef>
                <a:spcPts val="1430"/>
              </a:spcBef>
              <a:buChar char="○"/>
              <a:tabLst>
                <a:tab pos="1304290" algn="l"/>
              </a:tabLst>
            </a:pPr>
            <a:r>
              <a:rPr dirty="0" sz="2400">
                <a:latin typeface="Tahoma"/>
                <a:cs typeface="Tahoma"/>
              </a:rPr>
              <a:t>Остальные</a:t>
            </a:r>
            <a:r>
              <a:rPr dirty="0" sz="2400" spc="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можно</a:t>
            </a:r>
            <a:r>
              <a:rPr dirty="0" sz="2400" spc="6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удалить</a:t>
            </a:r>
            <a:endParaRPr sz="2400">
              <a:latin typeface="Tahoma"/>
              <a:cs typeface="Tahoma"/>
            </a:endParaRPr>
          </a:p>
          <a:p>
            <a:pPr marL="927100" marR="5080" indent="-228600">
              <a:lnSpc>
                <a:spcPct val="114999"/>
              </a:lnSpc>
              <a:spcBef>
                <a:spcPts val="1005"/>
              </a:spcBef>
              <a:buChar char="○"/>
              <a:tabLst>
                <a:tab pos="927100" algn="l"/>
                <a:tab pos="1304290" algn="l"/>
              </a:tabLst>
            </a:pPr>
            <a:r>
              <a:rPr dirty="0" sz="2400">
                <a:latin typeface="Tahoma"/>
                <a:cs typeface="Tahoma"/>
              </a:rPr>
              <a:t>	Синтаксис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директивы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следующий: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-70">
                <a:latin typeface="Tahoma"/>
                <a:cs typeface="Tahoma"/>
              </a:rPr>
              <a:t>v-</a:t>
            </a:r>
            <a:r>
              <a:rPr dirty="0" sz="2400" spc="-65">
                <a:latin typeface="Tahoma"/>
                <a:cs typeface="Tahoma"/>
              </a:rPr>
              <a:t>for=”task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in </a:t>
            </a:r>
            <a:r>
              <a:rPr dirty="0" sz="2400" spc="-10">
                <a:latin typeface="Tahoma"/>
                <a:cs typeface="Tahoma"/>
              </a:rPr>
              <a:t>tasks”.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763" y="2526213"/>
            <a:ext cx="9561483" cy="702212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/>
              <a:t>Создание</a:t>
            </a:r>
            <a:r>
              <a:rPr dirty="0" spc="-415"/>
              <a:t> </a:t>
            </a:r>
            <a:r>
              <a:rPr dirty="0"/>
              <a:t>задач.</a:t>
            </a:r>
            <a:r>
              <a:rPr dirty="0" spc="-390"/>
              <a:t> </a:t>
            </a:r>
            <a:r>
              <a:rPr dirty="0" spc="-10"/>
              <a:t>Циклы. </a:t>
            </a:r>
            <a:r>
              <a:rPr dirty="0"/>
              <a:t>Директива</a:t>
            </a:r>
            <a:r>
              <a:rPr dirty="0" spc="-150"/>
              <a:t> </a:t>
            </a:r>
            <a:r>
              <a:rPr dirty="0" spc="-40"/>
              <a:t>v-</a:t>
            </a:r>
            <a:r>
              <a:rPr dirty="0" spc="-25"/>
              <a:t>for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1" cy="72603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11100" y="4054094"/>
            <a:ext cx="8021955" cy="1962150"/>
          </a:xfrm>
          <a:prstGeom prst="rect">
            <a:avLst/>
          </a:prstGeom>
        </p:spPr>
        <p:txBody>
          <a:bodyPr wrap="square" lIns="0" tIns="194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dirty="0" sz="2400" b="1">
                <a:latin typeface="Arial"/>
                <a:cs typeface="Arial"/>
              </a:rPr>
              <a:t>In</a:t>
            </a:r>
            <a:r>
              <a:rPr dirty="0" sz="2400" spc="-25" b="1">
                <a:latin typeface="Arial"/>
                <a:cs typeface="Arial"/>
              </a:rPr>
              <a:t> </a:t>
            </a:r>
            <a:r>
              <a:rPr dirty="0" sz="2400" spc="195">
                <a:latin typeface="Tahoma"/>
                <a:cs typeface="Tahoma"/>
              </a:rPr>
              <a:t>—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это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просто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ключевое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слово.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  <a:spcBef>
                <a:spcPts val="1000"/>
              </a:spcBef>
            </a:pPr>
            <a:r>
              <a:rPr dirty="0" sz="2400" spc="-25" b="1">
                <a:latin typeface="Arial"/>
                <a:cs typeface="Arial"/>
              </a:rPr>
              <a:t>Tasks</a:t>
            </a:r>
            <a:r>
              <a:rPr dirty="0" sz="2400" spc="35" b="1">
                <a:latin typeface="Arial"/>
                <a:cs typeface="Arial"/>
              </a:rPr>
              <a:t> </a:t>
            </a:r>
            <a:r>
              <a:rPr dirty="0" sz="2400" spc="195">
                <a:latin typeface="Tahoma"/>
                <a:cs typeface="Tahoma"/>
              </a:rPr>
              <a:t>—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исходный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массив,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60">
                <a:latin typeface="Tahoma"/>
                <a:cs typeface="Tahoma"/>
              </a:rPr>
              <a:t>а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 b="1">
                <a:latin typeface="Arial"/>
                <a:cs typeface="Arial"/>
              </a:rPr>
              <a:t>task</a:t>
            </a:r>
            <a:r>
              <a:rPr dirty="0" sz="2400" spc="35" b="1">
                <a:latin typeface="Arial"/>
                <a:cs typeface="Arial"/>
              </a:rPr>
              <a:t> </a:t>
            </a:r>
            <a:r>
              <a:rPr dirty="0" sz="2400" spc="195">
                <a:latin typeface="Tahoma"/>
                <a:cs typeface="Tahoma"/>
              </a:rPr>
              <a:t>—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ссылка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текущий </a:t>
            </a:r>
            <a:r>
              <a:rPr dirty="0" sz="2400">
                <a:latin typeface="Tahoma"/>
                <a:cs typeface="Tahoma"/>
              </a:rPr>
              <a:t>элемент</a:t>
            </a:r>
            <a:r>
              <a:rPr dirty="0" sz="2400" spc="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массива</a:t>
            </a:r>
            <a:r>
              <a:rPr dirty="0" sz="2400" spc="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1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итерации,</a:t>
            </a:r>
            <a:r>
              <a:rPr dirty="0" sz="2400" spc="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теперь</a:t>
            </a:r>
            <a:r>
              <a:rPr dirty="0" sz="2400" spc="10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мы</a:t>
            </a:r>
            <a:r>
              <a:rPr dirty="0" sz="2400" spc="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можем</a:t>
            </a:r>
            <a:r>
              <a:rPr dirty="0" sz="2400" spc="15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его </a:t>
            </a:r>
            <a:r>
              <a:rPr dirty="0" sz="2400">
                <a:latin typeface="Tahoma"/>
                <a:cs typeface="Tahoma"/>
              </a:rPr>
              <a:t>использовать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внутри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блока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списка.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350" y="1538300"/>
            <a:ext cx="8496299" cy="849629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6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0286999" y="0"/>
                </a:lnTo>
                <a:lnTo>
                  <a:pt x="10286999" y="10286999"/>
                </a:lnTo>
                <a:close/>
              </a:path>
            </a:pathLst>
          </a:custGeom>
          <a:solidFill>
            <a:srgbClr val="C91C4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434193" y="271065"/>
            <a:ext cx="1950720" cy="976630"/>
            <a:chOff x="434193" y="271065"/>
            <a:chExt cx="1950720" cy="97663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610" y="370552"/>
              <a:ext cx="1660284" cy="72603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193" y="271065"/>
              <a:ext cx="1950720" cy="976148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" y="7561263"/>
            <a:ext cx="10286995" cy="272573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894351" y="2735605"/>
            <a:ext cx="8443595" cy="309626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2700" marR="5080">
              <a:lnSpc>
                <a:spcPts val="6480"/>
              </a:lnSpc>
              <a:spcBef>
                <a:spcPts val="915"/>
              </a:spcBef>
            </a:pPr>
            <a:r>
              <a:rPr dirty="0" sz="6000" spc="-10" b="1">
                <a:solidFill>
                  <a:srgbClr val="FFFFFF"/>
                </a:solidFill>
                <a:latin typeface="Arial"/>
                <a:cs typeface="Arial"/>
              </a:rPr>
              <a:t>Начало</a:t>
            </a:r>
            <a:r>
              <a:rPr dirty="0" sz="6000" spc="-3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000" spc="-10" b="1">
                <a:solidFill>
                  <a:srgbClr val="FFFFFF"/>
                </a:solidFill>
                <a:latin typeface="Arial"/>
                <a:cs typeface="Arial"/>
              </a:rPr>
              <a:t>повседневной </a:t>
            </a:r>
            <a:r>
              <a:rPr dirty="0" sz="6000" b="1">
                <a:solidFill>
                  <a:srgbClr val="FFFFFF"/>
                </a:solidFill>
                <a:latin typeface="Arial"/>
                <a:cs typeface="Arial"/>
              </a:rPr>
              <a:t>работы</a:t>
            </a:r>
            <a:r>
              <a:rPr dirty="0" sz="6000" spc="-2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000" spc="-10" b="1">
                <a:solidFill>
                  <a:srgbClr val="FFFFFF"/>
                </a:solidFill>
                <a:latin typeface="Arial"/>
                <a:cs typeface="Arial"/>
              </a:rPr>
              <a:t>допускает сверхзадачи</a:t>
            </a:r>
            <a:endParaRPr sz="6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Важная</a:t>
            </a:r>
            <a:r>
              <a:rPr dirty="0" sz="24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мысль</a:t>
            </a:r>
            <a:r>
              <a:rPr dirty="0" sz="24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или</a:t>
            </a:r>
            <a:r>
              <a:rPr dirty="0" sz="24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цитата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 rot="10800000">
            <a:off x="8722078" y="5223564"/>
            <a:ext cx="1278865" cy="1117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800"/>
              </a:lnSpc>
            </a:pPr>
            <a:r>
              <a:rPr dirty="0" sz="8800" spc="-55" b="1">
                <a:solidFill>
                  <a:srgbClr val="FFFFFF"/>
                </a:solidFill>
                <a:latin typeface="Arial"/>
                <a:cs typeface="Arial"/>
              </a:rPr>
              <a:t>«</a:t>
            </a:r>
            <a:endParaRPr sz="8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02066" y="1463453"/>
            <a:ext cx="647065" cy="1366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800" spc="-50">
                <a:solidFill>
                  <a:srgbClr val="FFFFFF"/>
                </a:solidFill>
              </a:rPr>
              <a:t>«</a:t>
            </a:r>
            <a:endParaRPr sz="8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91C4B"/>
                </a:solidFill>
              </a:rPr>
              <a:t>Пример</a:t>
            </a:r>
            <a:r>
              <a:rPr dirty="0" spc="-35">
                <a:solidFill>
                  <a:srgbClr val="C91C4B"/>
                </a:solidFill>
              </a:rPr>
              <a:t> </a:t>
            </a:r>
            <a:r>
              <a:rPr dirty="0" spc="-50">
                <a:solidFill>
                  <a:srgbClr val="C91C4B"/>
                </a:solidFill>
              </a:rPr>
              <a:t>1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1" cy="72603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02066" y="3347939"/>
            <a:ext cx="7948295" cy="34309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z="2800" spc="210">
                <a:latin typeface="Tahoma"/>
                <a:cs typeface="Tahoma"/>
              </a:rPr>
              <a:t>В</a:t>
            </a:r>
            <a:r>
              <a:rPr dirty="0" sz="2800" spc="-65">
                <a:latin typeface="Tahoma"/>
                <a:cs typeface="Tahoma"/>
              </a:rPr>
              <a:t> </a:t>
            </a:r>
            <a:r>
              <a:rPr dirty="0" sz="2800" spc="-30">
                <a:latin typeface="Tahoma"/>
                <a:cs typeface="Tahoma"/>
              </a:rPr>
              <a:t>результате,</a:t>
            </a:r>
            <a:r>
              <a:rPr dirty="0" sz="2800" spc="-65">
                <a:latin typeface="Tahoma"/>
                <a:cs typeface="Tahoma"/>
              </a:rPr>
              <a:t> </a:t>
            </a:r>
            <a:r>
              <a:rPr dirty="0" sz="2800" spc="90">
                <a:latin typeface="Tahoma"/>
                <a:cs typeface="Tahoma"/>
              </a:rPr>
              <a:t>мы</a:t>
            </a:r>
            <a:r>
              <a:rPr dirty="0" sz="2800" spc="-6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добавили</a:t>
            </a:r>
            <a:r>
              <a:rPr dirty="0" sz="2800" spc="-6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в</a:t>
            </a:r>
            <a:r>
              <a:rPr dirty="0" sz="2800" spc="-60">
                <a:latin typeface="Tahoma"/>
                <a:cs typeface="Tahoma"/>
              </a:rPr>
              <a:t> </a:t>
            </a:r>
            <a:r>
              <a:rPr dirty="0" sz="2800" spc="-25">
                <a:latin typeface="Tahoma"/>
                <a:cs typeface="Tahoma"/>
              </a:rPr>
              <a:t>код </a:t>
            </a:r>
            <a:r>
              <a:rPr dirty="0" sz="2800">
                <a:latin typeface="Tahoma"/>
                <a:cs typeface="Tahoma"/>
              </a:rPr>
              <a:t>функциональности,</a:t>
            </a:r>
            <a:r>
              <a:rPr dirty="0" sz="2800" spc="2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нашли</a:t>
            </a:r>
            <a:r>
              <a:rPr dirty="0" sz="2800" spc="2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элемент</a:t>
            </a:r>
            <a:r>
              <a:rPr dirty="0" sz="2800" spc="30">
                <a:latin typeface="Tahoma"/>
                <a:cs typeface="Tahoma"/>
              </a:rPr>
              <a:t> </a:t>
            </a:r>
            <a:r>
              <a:rPr dirty="0" sz="2800" spc="-80">
                <a:latin typeface="Tahoma"/>
                <a:cs typeface="Tahoma"/>
              </a:rPr>
              <a:t>кнопки</a:t>
            </a:r>
            <a:r>
              <a:rPr dirty="0" sz="2800" spc="25">
                <a:latin typeface="Tahoma"/>
                <a:cs typeface="Tahoma"/>
              </a:rPr>
              <a:t> </a:t>
            </a:r>
            <a:r>
              <a:rPr dirty="0" sz="2800" spc="-50">
                <a:latin typeface="Tahoma"/>
                <a:cs typeface="Tahoma"/>
              </a:rPr>
              <a:t>в </a:t>
            </a:r>
            <a:r>
              <a:rPr dirty="0" sz="2800" spc="95">
                <a:latin typeface="Tahoma"/>
                <a:cs typeface="Tahoma"/>
              </a:rPr>
              <a:t>DOM,</a:t>
            </a:r>
            <a:r>
              <a:rPr dirty="0" sz="2800" spc="-7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добавили</a:t>
            </a:r>
            <a:r>
              <a:rPr dirty="0" sz="2800" spc="-75">
                <a:latin typeface="Tahoma"/>
                <a:cs typeface="Tahoma"/>
              </a:rPr>
              <a:t> </a:t>
            </a:r>
            <a:r>
              <a:rPr dirty="0" sz="2800" spc="-10">
                <a:latin typeface="Tahoma"/>
                <a:cs typeface="Tahoma"/>
              </a:rPr>
              <a:t>обработчик</a:t>
            </a:r>
            <a:r>
              <a:rPr dirty="0" sz="2800" spc="-75">
                <a:latin typeface="Tahoma"/>
                <a:cs typeface="Tahoma"/>
              </a:rPr>
              <a:t> </a:t>
            </a:r>
            <a:r>
              <a:rPr dirty="0" sz="2800" spc="-30">
                <a:latin typeface="Tahoma"/>
                <a:cs typeface="Tahoma"/>
              </a:rPr>
              <a:t>клика,</a:t>
            </a:r>
            <a:r>
              <a:rPr dirty="0" sz="2800" spc="-70">
                <a:latin typeface="Tahoma"/>
                <a:cs typeface="Tahoma"/>
              </a:rPr>
              <a:t> </a:t>
            </a:r>
            <a:r>
              <a:rPr dirty="0" sz="2800" spc="-20">
                <a:latin typeface="Tahoma"/>
                <a:cs typeface="Tahoma"/>
              </a:rPr>
              <a:t>нашли </a:t>
            </a:r>
            <a:r>
              <a:rPr dirty="0" sz="2800">
                <a:latin typeface="Tahoma"/>
                <a:cs typeface="Tahoma"/>
              </a:rPr>
              <a:t>элемент</a:t>
            </a:r>
            <a:r>
              <a:rPr dirty="0" sz="2800" spc="-40">
                <a:latin typeface="Tahoma"/>
                <a:cs typeface="Tahoma"/>
              </a:rPr>
              <a:t> </a:t>
            </a:r>
            <a:r>
              <a:rPr dirty="0" sz="2800" spc="-25">
                <a:latin typeface="Tahoma"/>
                <a:cs typeface="Tahoma"/>
              </a:rPr>
              <a:t>текстового</a:t>
            </a:r>
            <a:r>
              <a:rPr dirty="0" sz="2800" spc="-4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поля</a:t>
            </a:r>
            <a:r>
              <a:rPr dirty="0" sz="2800" spc="-4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в</a:t>
            </a:r>
            <a:r>
              <a:rPr dirty="0" sz="2800" spc="-45">
                <a:latin typeface="Tahoma"/>
                <a:cs typeface="Tahoma"/>
              </a:rPr>
              <a:t> </a:t>
            </a:r>
            <a:r>
              <a:rPr dirty="0" sz="2800" spc="95">
                <a:latin typeface="Tahoma"/>
                <a:cs typeface="Tahoma"/>
              </a:rPr>
              <a:t>DOM,</a:t>
            </a:r>
            <a:r>
              <a:rPr dirty="0" sz="2800" spc="-45">
                <a:latin typeface="Tahoma"/>
                <a:cs typeface="Tahoma"/>
              </a:rPr>
              <a:t> </a:t>
            </a:r>
            <a:r>
              <a:rPr dirty="0" sz="2800" spc="-10">
                <a:latin typeface="Tahoma"/>
                <a:cs typeface="Tahoma"/>
              </a:rPr>
              <a:t>считали значение, </a:t>
            </a:r>
            <a:r>
              <a:rPr dirty="0" sz="2800">
                <a:latin typeface="Tahoma"/>
                <a:cs typeface="Tahoma"/>
              </a:rPr>
              <a:t>сформировали</a:t>
            </a:r>
            <a:r>
              <a:rPr dirty="0" sz="2800" spc="-5">
                <a:latin typeface="Tahoma"/>
                <a:cs typeface="Tahoma"/>
              </a:rPr>
              <a:t> </a:t>
            </a:r>
            <a:r>
              <a:rPr dirty="0" sz="2800" spc="120">
                <a:latin typeface="Tahoma"/>
                <a:cs typeface="Tahoma"/>
              </a:rPr>
              <a:t>HTML</a:t>
            </a:r>
            <a:r>
              <a:rPr dirty="0" sz="2800" spc="-12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разметку </a:t>
            </a:r>
            <a:r>
              <a:rPr dirty="0" sz="2800" spc="-10">
                <a:latin typeface="Tahoma"/>
                <a:cs typeface="Tahoma"/>
              </a:rPr>
              <a:t>новой </a:t>
            </a:r>
            <a:r>
              <a:rPr dirty="0" sz="2800">
                <a:latin typeface="Tahoma"/>
                <a:cs typeface="Tahoma"/>
              </a:rPr>
              <a:t>задачи,</a:t>
            </a:r>
            <a:r>
              <a:rPr dirty="0" sz="2800" spc="-2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нашли</a:t>
            </a:r>
            <a:r>
              <a:rPr dirty="0" sz="2800" spc="-1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элемент</a:t>
            </a:r>
            <a:r>
              <a:rPr dirty="0" sz="2800" spc="-10">
                <a:latin typeface="Tahoma"/>
                <a:cs typeface="Tahoma"/>
              </a:rPr>
              <a:t> </a:t>
            </a:r>
            <a:r>
              <a:rPr dirty="0" sz="2800" spc="100">
                <a:latin typeface="Tahoma"/>
                <a:cs typeface="Tahoma"/>
              </a:rPr>
              <a:t>с</a:t>
            </a:r>
            <a:r>
              <a:rPr dirty="0" sz="2800" spc="-1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количеством</a:t>
            </a:r>
            <a:r>
              <a:rPr dirty="0" sz="2800" spc="-1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задач</a:t>
            </a:r>
            <a:r>
              <a:rPr dirty="0" sz="2800" spc="-15">
                <a:latin typeface="Tahoma"/>
                <a:cs typeface="Tahoma"/>
              </a:rPr>
              <a:t> </a:t>
            </a:r>
            <a:r>
              <a:rPr dirty="0" sz="2800" spc="-50">
                <a:latin typeface="Tahoma"/>
                <a:cs typeface="Tahoma"/>
              </a:rPr>
              <a:t>и </a:t>
            </a:r>
            <a:r>
              <a:rPr dirty="0" sz="2800">
                <a:latin typeface="Tahoma"/>
                <a:cs typeface="Tahoma"/>
              </a:rPr>
              <a:t>заменили</a:t>
            </a:r>
            <a:r>
              <a:rPr dirty="0" sz="2800" spc="-50">
                <a:latin typeface="Tahoma"/>
                <a:cs typeface="Tahoma"/>
              </a:rPr>
              <a:t> </a:t>
            </a:r>
            <a:r>
              <a:rPr dirty="0" sz="2800" spc="-10">
                <a:latin typeface="Tahoma"/>
                <a:cs typeface="Tahoma"/>
              </a:rPr>
              <a:t>значение.</a:t>
            </a:r>
            <a:r>
              <a:rPr dirty="0" sz="2800" spc="-45">
                <a:latin typeface="Tahoma"/>
                <a:cs typeface="Tahoma"/>
              </a:rPr>
              <a:t> </a:t>
            </a:r>
            <a:r>
              <a:rPr dirty="0" sz="2800" spc="125">
                <a:latin typeface="Tahoma"/>
                <a:cs typeface="Tahoma"/>
              </a:rPr>
              <a:t>Все</a:t>
            </a:r>
            <a:r>
              <a:rPr dirty="0" sz="2800" spc="-40">
                <a:latin typeface="Tahoma"/>
                <a:cs typeface="Tahoma"/>
              </a:rPr>
              <a:t> </a:t>
            </a:r>
            <a:r>
              <a:rPr dirty="0" sz="2800" spc="-10">
                <a:latin typeface="Tahoma"/>
                <a:cs typeface="Tahoma"/>
              </a:rPr>
              <a:t>работает!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724775"/>
            <a:ext cx="10286992" cy="256222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91C4B"/>
                </a:solidFill>
              </a:rPr>
              <a:t>Слайд</a:t>
            </a:r>
            <a:r>
              <a:rPr dirty="0" spc="-120">
                <a:solidFill>
                  <a:srgbClr val="C91C4B"/>
                </a:solidFill>
              </a:rPr>
              <a:t> </a:t>
            </a:r>
            <a:r>
              <a:rPr dirty="0">
                <a:solidFill>
                  <a:srgbClr val="C91C4B"/>
                </a:solidFill>
              </a:rPr>
              <a:t>со</a:t>
            </a:r>
            <a:r>
              <a:rPr dirty="0" spc="-114">
                <a:solidFill>
                  <a:srgbClr val="C91C4B"/>
                </a:solidFill>
              </a:rPr>
              <a:t> </a:t>
            </a:r>
            <a:r>
              <a:rPr dirty="0" spc="-10">
                <a:solidFill>
                  <a:srgbClr val="C91C4B"/>
                </a:solidFill>
              </a:rPr>
              <a:t>буллитами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4" cy="72603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937" y="3247664"/>
            <a:ext cx="4322762" cy="456600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0187" y="3247664"/>
            <a:ext cx="4322762" cy="456600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630237" y="8018653"/>
            <a:ext cx="2640965" cy="729615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z="2100" b="1">
                <a:solidFill>
                  <a:srgbClr val="C81648"/>
                </a:solidFill>
                <a:latin typeface="Arial"/>
                <a:cs typeface="Arial"/>
              </a:rPr>
              <a:t>Подпись</a:t>
            </a:r>
            <a:r>
              <a:rPr dirty="0" sz="2100" spc="-50" b="1">
                <a:solidFill>
                  <a:srgbClr val="C81648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C81648"/>
                </a:solidFill>
                <a:latin typeface="Arial"/>
                <a:cs typeface="Arial"/>
              </a:rPr>
              <a:t>к</a:t>
            </a:r>
            <a:r>
              <a:rPr dirty="0" sz="2100" spc="-45" b="1">
                <a:solidFill>
                  <a:srgbClr val="C81648"/>
                </a:solidFill>
                <a:latin typeface="Arial"/>
                <a:cs typeface="Arial"/>
              </a:rPr>
              <a:t> </a:t>
            </a:r>
            <a:r>
              <a:rPr dirty="0" sz="2100" spc="-10" b="1">
                <a:solidFill>
                  <a:srgbClr val="C81648"/>
                </a:solidFill>
                <a:latin typeface="Arial"/>
                <a:cs typeface="Arial"/>
              </a:rPr>
              <a:t>картинке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2100" spc="-10">
                <a:latin typeface="Tahoma"/>
                <a:cs typeface="Tahoma"/>
              </a:rPr>
              <a:t>Описание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297488" y="8018653"/>
            <a:ext cx="2640965" cy="729615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z="2100" b="1">
                <a:solidFill>
                  <a:srgbClr val="C81648"/>
                </a:solidFill>
                <a:latin typeface="Arial"/>
                <a:cs typeface="Arial"/>
              </a:rPr>
              <a:t>Подпись</a:t>
            </a:r>
            <a:r>
              <a:rPr dirty="0" sz="2100" spc="-50" b="1">
                <a:solidFill>
                  <a:srgbClr val="C81648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C81648"/>
                </a:solidFill>
                <a:latin typeface="Arial"/>
                <a:cs typeface="Arial"/>
              </a:rPr>
              <a:t>к</a:t>
            </a:r>
            <a:r>
              <a:rPr dirty="0" sz="2100" spc="-45" b="1">
                <a:solidFill>
                  <a:srgbClr val="C81648"/>
                </a:solidFill>
                <a:latin typeface="Arial"/>
                <a:cs typeface="Arial"/>
              </a:rPr>
              <a:t> </a:t>
            </a:r>
            <a:r>
              <a:rPr dirty="0" sz="2100" spc="-10" b="1">
                <a:solidFill>
                  <a:srgbClr val="C81648"/>
                </a:solidFill>
                <a:latin typeface="Arial"/>
                <a:cs typeface="Arial"/>
              </a:rPr>
              <a:t>картинке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2100" spc="-10">
                <a:latin typeface="Tahoma"/>
                <a:cs typeface="Tahoma"/>
              </a:rPr>
              <a:t>Описание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066" y="1711573"/>
            <a:ext cx="237172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0">
                <a:solidFill>
                  <a:srgbClr val="C91C4B"/>
                </a:solidFill>
              </a:rPr>
              <a:t>Схема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4" cy="726035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641350" y="6190636"/>
            <a:ext cx="1924050" cy="790575"/>
            <a:chOff x="641350" y="6190636"/>
            <a:chExt cx="1924050" cy="790575"/>
          </a:xfrm>
        </p:grpSpPr>
        <p:sp>
          <p:nvSpPr>
            <p:cNvPr id="5" name="object 5" descr=""/>
            <p:cNvSpPr/>
            <p:nvPr/>
          </p:nvSpPr>
          <p:spPr>
            <a:xfrm>
              <a:off x="647699" y="6196986"/>
              <a:ext cx="1911350" cy="777875"/>
            </a:xfrm>
            <a:custGeom>
              <a:avLst/>
              <a:gdLst/>
              <a:ahLst/>
              <a:cxnLst/>
              <a:rect l="l" t="t" r="r" b="b"/>
              <a:pathLst>
                <a:path w="1911350" h="777875">
                  <a:moveTo>
                    <a:pt x="1781238" y="777320"/>
                  </a:moveTo>
                  <a:lnTo>
                    <a:pt x="129555" y="777320"/>
                  </a:lnTo>
                  <a:lnTo>
                    <a:pt x="79126" y="767139"/>
                  </a:lnTo>
                  <a:lnTo>
                    <a:pt x="37946" y="739373"/>
                  </a:lnTo>
                  <a:lnTo>
                    <a:pt x="10181" y="698192"/>
                  </a:lnTo>
                  <a:lnTo>
                    <a:pt x="0" y="647763"/>
                  </a:lnTo>
                  <a:lnTo>
                    <a:pt x="0" y="129555"/>
                  </a:lnTo>
                  <a:lnTo>
                    <a:pt x="10181" y="79126"/>
                  </a:lnTo>
                  <a:lnTo>
                    <a:pt x="37946" y="37945"/>
                  </a:lnTo>
                  <a:lnTo>
                    <a:pt x="79126" y="10181"/>
                  </a:lnTo>
                  <a:lnTo>
                    <a:pt x="129555" y="0"/>
                  </a:lnTo>
                  <a:lnTo>
                    <a:pt x="1781238" y="0"/>
                  </a:lnTo>
                  <a:lnTo>
                    <a:pt x="1830817" y="9861"/>
                  </a:lnTo>
                  <a:lnTo>
                    <a:pt x="1872848" y="37945"/>
                  </a:lnTo>
                  <a:lnTo>
                    <a:pt x="1900933" y="79977"/>
                  </a:lnTo>
                  <a:lnTo>
                    <a:pt x="1910794" y="129555"/>
                  </a:lnTo>
                  <a:lnTo>
                    <a:pt x="1910794" y="647763"/>
                  </a:lnTo>
                  <a:lnTo>
                    <a:pt x="1900613" y="698192"/>
                  </a:lnTo>
                  <a:lnTo>
                    <a:pt x="1872848" y="739373"/>
                  </a:lnTo>
                  <a:lnTo>
                    <a:pt x="1831668" y="767139"/>
                  </a:lnTo>
                  <a:lnTo>
                    <a:pt x="1781238" y="777320"/>
                  </a:lnTo>
                  <a:close/>
                </a:path>
              </a:pathLst>
            </a:custGeom>
            <a:solidFill>
              <a:srgbClr val="C816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47700" y="6196986"/>
              <a:ext cx="1911350" cy="777875"/>
            </a:xfrm>
            <a:custGeom>
              <a:avLst/>
              <a:gdLst/>
              <a:ahLst/>
              <a:cxnLst/>
              <a:rect l="l" t="t" r="r" b="b"/>
              <a:pathLst>
                <a:path w="1911350" h="777875">
                  <a:moveTo>
                    <a:pt x="0" y="129555"/>
                  </a:moveTo>
                  <a:lnTo>
                    <a:pt x="10181" y="79126"/>
                  </a:lnTo>
                  <a:lnTo>
                    <a:pt x="37946" y="37946"/>
                  </a:lnTo>
                  <a:lnTo>
                    <a:pt x="79126" y="10181"/>
                  </a:lnTo>
                  <a:lnTo>
                    <a:pt x="129555" y="0"/>
                  </a:lnTo>
                  <a:lnTo>
                    <a:pt x="1781238" y="0"/>
                  </a:lnTo>
                  <a:lnTo>
                    <a:pt x="1830817" y="9861"/>
                  </a:lnTo>
                  <a:lnTo>
                    <a:pt x="1872848" y="37945"/>
                  </a:lnTo>
                  <a:lnTo>
                    <a:pt x="1900933" y="79977"/>
                  </a:lnTo>
                  <a:lnTo>
                    <a:pt x="1910794" y="129555"/>
                  </a:lnTo>
                  <a:lnTo>
                    <a:pt x="1910794" y="647763"/>
                  </a:lnTo>
                  <a:lnTo>
                    <a:pt x="1900613" y="698192"/>
                  </a:lnTo>
                  <a:lnTo>
                    <a:pt x="1872848" y="739373"/>
                  </a:lnTo>
                  <a:lnTo>
                    <a:pt x="1831668" y="767139"/>
                  </a:lnTo>
                  <a:lnTo>
                    <a:pt x="1781238" y="777320"/>
                  </a:lnTo>
                  <a:lnTo>
                    <a:pt x="129555" y="777320"/>
                  </a:lnTo>
                  <a:lnTo>
                    <a:pt x="79126" y="767139"/>
                  </a:lnTo>
                  <a:lnTo>
                    <a:pt x="37946" y="739373"/>
                  </a:lnTo>
                  <a:lnTo>
                    <a:pt x="10181" y="698192"/>
                  </a:lnTo>
                  <a:lnTo>
                    <a:pt x="0" y="647763"/>
                  </a:lnTo>
                  <a:lnTo>
                    <a:pt x="0" y="129555"/>
                  </a:lnTo>
                  <a:close/>
                </a:path>
              </a:pathLst>
            </a:custGeom>
            <a:ln w="12699">
              <a:solidFill>
                <a:srgbClr val="C8164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087929" y="6352474"/>
            <a:ext cx="10306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4625" marR="5080" indent="-162560">
              <a:lnSpc>
                <a:spcPct val="100000"/>
              </a:lnSpc>
              <a:spcBef>
                <a:spcPts val="100"/>
              </a:spcBef>
            </a:pPr>
            <a:r>
              <a:rPr dirty="0" sz="1400" spc="50">
                <a:solidFill>
                  <a:srgbClr val="F6F6F6"/>
                </a:solidFill>
                <a:latin typeface="Tahoma"/>
                <a:cs typeface="Tahoma"/>
              </a:rPr>
              <a:t>PVT-</a:t>
            </a:r>
            <a:r>
              <a:rPr dirty="0" sz="1400" spc="-10">
                <a:solidFill>
                  <a:srgbClr val="F6F6F6"/>
                </a:solidFill>
                <a:latin typeface="Tahoma"/>
                <a:cs typeface="Tahoma"/>
              </a:rPr>
              <a:t>модель флюида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997220" y="6190636"/>
            <a:ext cx="1924050" cy="790575"/>
            <a:chOff x="2997220" y="6190636"/>
            <a:chExt cx="1924050" cy="790575"/>
          </a:xfrm>
        </p:grpSpPr>
        <p:sp>
          <p:nvSpPr>
            <p:cNvPr id="9" name="object 9" descr=""/>
            <p:cNvSpPr/>
            <p:nvPr/>
          </p:nvSpPr>
          <p:spPr>
            <a:xfrm>
              <a:off x="3003570" y="6196986"/>
              <a:ext cx="1911350" cy="777875"/>
            </a:xfrm>
            <a:custGeom>
              <a:avLst/>
              <a:gdLst/>
              <a:ahLst/>
              <a:cxnLst/>
              <a:rect l="l" t="t" r="r" b="b"/>
              <a:pathLst>
                <a:path w="1911350" h="777875">
                  <a:moveTo>
                    <a:pt x="1781238" y="777320"/>
                  </a:moveTo>
                  <a:lnTo>
                    <a:pt x="129555" y="777320"/>
                  </a:lnTo>
                  <a:lnTo>
                    <a:pt x="79126" y="767139"/>
                  </a:lnTo>
                  <a:lnTo>
                    <a:pt x="37946" y="739373"/>
                  </a:lnTo>
                  <a:lnTo>
                    <a:pt x="10181" y="698192"/>
                  </a:lnTo>
                  <a:lnTo>
                    <a:pt x="0" y="647763"/>
                  </a:lnTo>
                  <a:lnTo>
                    <a:pt x="0" y="129555"/>
                  </a:lnTo>
                  <a:lnTo>
                    <a:pt x="10181" y="79126"/>
                  </a:lnTo>
                  <a:lnTo>
                    <a:pt x="37946" y="37945"/>
                  </a:lnTo>
                  <a:lnTo>
                    <a:pt x="79126" y="10181"/>
                  </a:lnTo>
                  <a:lnTo>
                    <a:pt x="129555" y="0"/>
                  </a:lnTo>
                  <a:lnTo>
                    <a:pt x="1781238" y="0"/>
                  </a:lnTo>
                  <a:lnTo>
                    <a:pt x="1830817" y="9861"/>
                  </a:lnTo>
                  <a:lnTo>
                    <a:pt x="1872848" y="37945"/>
                  </a:lnTo>
                  <a:lnTo>
                    <a:pt x="1900933" y="79977"/>
                  </a:lnTo>
                  <a:lnTo>
                    <a:pt x="1910794" y="129555"/>
                  </a:lnTo>
                  <a:lnTo>
                    <a:pt x="1910794" y="647763"/>
                  </a:lnTo>
                  <a:lnTo>
                    <a:pt x="1900613" y="698192"/>
                  </a:lnTo>
                  <a:lnTo>
                    <a:pt x="1872848" y="739373"/>
                  </a:lnTo>
                  <a:lnTo>
                    <a:pt x="1831668" y="767139"/>
                  </a:lnTo>
                  <a:lnTo>
                    <a:pt x="1781238" y="777320"/>
                  </a:lnTo>
                  <a:close/>
                </a:path>
              </a:pathLst>
            </a:custGeom>
            <a:solidFill>
              <a:srgbClr val="C816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003570" y="6196986"/>
              <a:ext cx="1911350" cy="777875"/>
            </a:xfrm>
            <a:custGeom>
              <a:avLst/>
              <a:gdLst/>
              <a:ahLst/>
              <a:cxnLst/>
              <a:rect l="l" t="t" r="r" b="b"/>
              <a:pathLst>
                <a:path w="1911350" h="777875">
                  <a:moveTo>
                    <a:pt x="0" y="129555"/>
                  </a:moveTo>
                  <a:lnTo>
                    <a:pt x="10181" y="79126"/>
                  </a:lnTo>
                  <a:lnTo>
                    <a:pt x="37946" y="37946"/>
                  </a:lnTo>
                  <a:lnTo>
                    <a:pt x="79126" y="10181"/>
                  </a:lnTo>
                  <a:lnTo>
                    <a:pt x="129555" y="0"/>
                  </a:lnTo>
                  <a:lnTo>
                    <a:pt x="1781238" y="0"/>
                  </a:lnTo>
                  <a:lnTo>
                    <a:pt x="1830817" y="9861"/>
                  </a:lnTo>
                  <a:lnTo>
                    <a:pt x="1872848" y="37945"/>
                  </a:lnTo>
                  <a:lnTo>
                    <a:pt x="1900933" y="79977"/>
                  </a:lnTo>
                  <a:lnTo>
                    <a:pt x="1910794" y="129555"/>
                  </a:lnTo>
                  <a:lnTo>
                    <a:pt x="1910794" y="647763"/>
                  </a:lnTo>
                  <a:lnTo>
                    <a:pt x="1900613" y="698192"/>
                  </a:lnTo>
                  <a:lnTo>
                    <a:pt x="1872848" y="739373"/>
                  </a:lnTo>
                  <a:lnTo>
                    <a:pt x="1831668" y="767139"/>
                  </a:lnTo>
                  <a:lnTo>
                    <a:pt x="1781238" y="777320"/>
                  </a:lnTo>
                  <a:lnTo>
                    <a:pt x="129555" y="777320"/>
                  </a:lnTo>
                  <a:lnTo>
                    <a:pt x="79126" y="767139"/>
                  </a:lnTo>
                  <a:lnTo>
                    <a:pt x="37946" y="739373"/>
                  </a:lnTo>
                  <a:lnTo>
                    <a:pt x="10181" y="698192"/>
                  </a:lnTo>
                  <a:lnTo>
                    <a:pt x="0" y="647763"/>
                  </a:lnTo>
                  <a:lnTo>
                    <a:pt x="0" y="129555"/>
                  </a:lnTo>
                  <a:close/>
                </a:path>
              </a:pathLst>
            </a:custGeom>
            <a:ln w="12699">
              <a:solidFill>
                <a:srgbClr val="C8164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3443801" y="6352474"/>
            <a:ext cx="10306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0">
                <a:solidFill>
                  <a:srgbClr val="F6F6F6"/>
                </a:solidFill>
                <a:latin typeface="Tahoma"/>
                <a:cs typeface="Tahoma"/>
              </a:rPr>
              <a:t>PVT-</a:t>
            </a:r>
            <a:r>
              <a:rPr dirty="0" sz="1400" spc="-10">
                <a:solidFill>
                  <a:srgbClr val="F6F6F6"/>
                </a:solidFill>
                <a:latin typeface="Tahoma"/>
                <a:cs typeface="Tahoma"/>
              </a:rPr>
              <a:t>модель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239052" y="6691776"/>
            <a:ext cx="91440" cy="167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 spc="-50">
                <a:solidFill>
                  <a:srgbClr val="F6F6F6"/>
                </a:solidFill>
                <a:latin typeface="Tahoma"/>
                <a:cs typeface="Tahoma"/>
              </a:rPr>
              <a:t>2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409899" y="6565834"/>
            <a:ext cx="10985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6F6F6"/>
                </a:solidFill>
                <a:latin typeface="Tahoma"/>
                <a:cs typeface="Tahoma"/>
              </a:rPr>
              <a:t>нефть/CO</a:t>
            </a:r>
            <a:r>
              <a:rPr dirty="0" sz="1400" spc="225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dirty="0" sz="1400" spc="190">
                <a:solidFill>
                  <a:srgbClr val="F6F6F6"/>
                </a:solidFill>
                <a:latin typeface="Tahoma"/>
                <a:cs typeface="Tahoma"/>
              </a:rPr>
              <a:t>…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5255319" y="6190636"/>
            <a:ext cx="1924685" cy="790575"/>
            <a:chOff x="5255319" y="6190636"/>
            <a:chExt cx="1924685" cy="790575"/>
          </a:xfrm>
        </p:grpSpPr>
        <p:sp>
          <p:nvSpPr>
            <p:cNvPr id="15" name="object 15" descr=""/>
            <p:cNvSpPr/>
            <p:nvPr/>
          </p:nvSpPr>
          <p:spPr>
            <a:xfrm>
              <a:off x="5261669" y="6196986"/>
              <a:ext cx="1911985" cy="777875"/>
            </a:xfrm>
            <a:custGeom>
              <a:avLst/>
              <a:gdLst/>
              <a:ahLst/>
              <a:cxnLst/>
              <a:rect l="l" t="t" r="r" b="b"/>
              <a:pathLst>
                <a:path w="1911984" h="777875">
                  <a:moveTo>
                    <a:pt x="1781859" y="777320"/>
                  </a:moveTo>
                  <a:lnTo>
                    <a:pt x="129555" y="777320"/>
                  </a:lnTo>
                  <a:lnTo>
                    <a:pt x="79126" y="767139"/>
                  </a:lnTo>
                  <a:lnTo>
                    <a:pt x="37946" y="739373"/>
                  </a:lnTo>
                  <a:lnTo>
                    <a:pt x="10181" y="698192"/>
                  </a:lnTo>
                  <a:lnTo>
                    <a:pt x="0" y="647763"/>
                  </a:lnTo>
                  <a:lnTo>
                    <a:pt x="0" y="129555"/>
                  </a:lnTo>
                  <a:lnTo>
                    <a:pt x="10181" y="79126"/>
                  </a:lnTo>
                  <a:lnTo>
                    <a:pt x="37946" y="37945"/>
                  </a:lnTo>
                  <a:lnTo>
                    <a:pt x="79126" y="10181"/>
                  </a:lnTo>
                  <a:lnTo>
                    <a:pt x="129555" y="0"/>
                  </a:lnTo>
                  <a:lnTo>
                    <a:pt x="1781859" y="0"/>
                  </a:lnTo>
                  <a:lnTo>
                    <a:pt x="1831439" y="9861"/>
                  </a:lnTo>
                  <a:lnTo>
                    <a:pt x="1873469" y="37945"/>
                  </a:lnTo>
                  <a:lnTo>
                    <a:pt x="1901554" y="79977"/>
                  </a:lnTo>
                  <a:lnTo>
                    <a:pt x="1911415" y="129555"/>
                  </a:lnTo>
                  <a:lnTo>
                    <a:pt x="1911415" y="647763"/>
                  </a:lnTo>
                  <a:lnTo>
                    <a:pt x="1901234" y="698192"/>
                  </a:lnTo>
                  <a:lnTo>
                    <a:pt x="1873469" y="739373"/>
                  </a:lnTo>
                  <a:lnTo>
                    <a:pt x="1832289" y="767139"/>
                  </a:lnTo>
                  <a:lnTo>
                    <a:pt x="1781859" y="777320"/>
                  </a:lnTo>
                  <a:close/>
                </a:path>
              </a:pathLst>
            </a:custGeom>
            <a:solidFill>
              <a:srgbClr val="C816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261669" y="6196986"/>
              <a:ext cx="1911985" cy="777875"/>
            </a:xfrm>
            <a:custGeom>
              <a:avLst/>
              <a:gdLst/>
              <a:ahLst/>
              <a:cxnLst/>
              <a:rect l="l" t="t" r="r" b="b"/>
              <a:pathLst>
                <a:path w="1911984" h="777875">
                  <a:moveTo>
                    <a:pt x="0" y="129555"/>
                  </a:moveTo>
                  <a:lnTo>
                    <a:pt x="10181" y="79126"/>
                  </a:lnTo>
                  <a:lnTo>
                    <a:pt x="37946" y="37946"/>
                  </a:lnTo>
                  <a:lnTo>
                    <a:pt x="79126" y="10181"/>
                  </a:lnTo>
                  <a:lnTo>
                    <a:pt x="129555" y="0"/>
                  </a:lnTo>
                  <a:lnTo>
                    <a:pt x="1781859" y="0"/>
                  </a:lnTo>
                  <a:lnTo>
                    <a:pt x="1831439" y="9861"/>
                  </a:lnTo>
                  <a:lnTo>
                    <a:pt x="1873469" y="37945"/>
                  </a:lnTo>
                  <a:lnTo>
                    <a:pt x="1901554" y="79977"/>
                  </a:lnTo>
                  <a:lnTo>
                    <a:pt x="1911415" y="129555"/>
                  </a:lnTo>
                  <a:lnTo>
                    <a:pt x="1911415" y="647763"/>
                  </a:lnTo>
                  <a:lnTo>
                    <a:pt x="1901234" y="698192"/>
                  </a:lnTo>
                  <a:lnTo>
                    <a:pt x="1873469" y="739373"/>
                  </a:lnTo>
                  <a:lnTo>
                    <a:pt x="1832289" y="767139"/>
                  </a:lnTo>
                  <a:lnTo>
                    <a:pt x="1781859" y="777320"/>
                  </a:lnTo>
                  <a:lnTo>
                    <a:pt x="129555" y="777320"/>
                  </a:lnTo>
                  <a:lnTo>
                    <a:pt x="79126" y="767139"/>
                  </a:lnTo>
                  <a:lnTo>
                    <a:pt x="37946" y="739373"/>
                  </a:lnTo>
                  <a:lnTo>
                    <a:pt x="10181" y="698192"/>
                  </a:lnTo>
                  <a:lnTo>
                    <a:pt x="0" y="647763"/>
                  </a:lnTo>
                  <a:lnTo>
                    <a:pt x="0" y="129555"/>
                  </a:lnTo>
                  <a:close/>
                </a:path>
              </a:pathLst>
            </a:custGeom>
            <a:ln w="12699">
              <a:solidFill>
                <a:srgbClr val="C8164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5710447" y="6352474"/>
            <a:ext cx="101346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032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6F6F6"/>
                </a:solidFill>
                <a:latin typeface="Tahoma"/>
                <a:cs typeface="Tahoma"/>
              </a:rPr>
              <a:t>Параметры смесимости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7522980" y="6190636"/>
            <a:ext cx="1924685" cy="790575"/>
            <a:chOff x="7522980" y="6190636"/>
            <a:chExt cx="1924685" cy="790575"/>
          </a:xfrm>
        </p:grpSpPr>
        <p:sp>
          <p:nvSpPr>
            <p:cNvPr id="19" name="object 19" descr=""/>
            <p:cNvSpPr/>
            <p:nvPr/>
          </p:nvSpPr>
          <p:spPr>
            <a:xfrm>
              <a:off x="7529330" y="6196986"/>
              <a:ext cx="1911985" cy="777875"/>
            </a:xfrm>
            <a:custGeom>
              <a:avLst/>
              <a:gdLst/>
              <a:ahLst/>
              <a:cxnLst/>
              <a:rect l="l" t="t" r="r" b="b"/>
              <a:pathLst>
                <a:path w="1911984" h="777875">
                  <a:moveTo>
                    <a:pt x="1781859" y="777320"/>
                  </a:moveTo>
                  <a:lnTo>
                    <a:pt x="129555" y="777320"/>
                  </a:lnTo>
                  <a:lnTo>
                    <a:pt x="79127" y="767139"/>
                  </a:lnTo>
                  <a:lnTo>
                    <a:pt x="37946" y="739373"/>
                  </a:lnTo>
                  <a:lnTo>
                    <a:pt x="10181" y="698192"/>
                  </a:lnTo>
                  <a:lnTo>
                    <a:pt x="0" y="647763"/>
                  </a:lnTo>
                  <a:lnTo>
                    <a:pt x="0" y="129555"/>
                  </a:lnTo>
                  <a:lnTo>
                    <a:pt x="10181" y="79126"/>
                  </a:lnTo>
                  <a:lnTo>
                    <a:pt x="37946" y="37945"/>
                  </a:lnTo>
                  <a:lnTo>
                    <a:pt x="79127" y="10181"/>
                  </a:lnTo>
                  <a:lnTo>
                    <a:pt x="129555" y="0"/>
                  </a:lnTo>
                  <a:lnTo>
                    <a:pt x="1781859" y="0"/>
                  </a:lnTo>
                  <a:lnTo>
                    <a:pt x="1831438" y="9861"/>
                  </a:lnTo>
                  <a:lnTo>
                    <a:pt x="1873469" y="37945"/>
                  </a:lnTo>
                  <a:lnTo>
                    <a:pt x="1901553" y="79977"/>
                  </a:lnTo>
                  <a:lnTo>
                    <a:pt x="1911415" y="129555"/>
                  </a:lnTo>
                  <a:lnTo>
                    <a:pt x="1911415" y="647763"/>
                  </a:lnTo>
                  <a:lnTo>
                    <a:pt x="1901234" y="698192"/>
                  </a:lnTo>
                  <a:lnTo>
                    <a:pt x="1873470" y="739373"/>
                  </a:lnTo>
                  <a:lnTo>
                    <a:pt x="1832289" y="767139"/>
                  </a:lnTo>
                  <a:lnTo>
                    <a:pt x="1781859" y="777320"/>
                  </a:lnTo>
                  <a:close/>
                </a:path>
              </a:pathLst>
            </a:custGeom>
            <a:solidFill>
              <a:srgbClr val="C816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529330" y="6196986"/>
              <a:ext cx="1911985" cy="777875"/>
            </a:xfrm>
            <a:custGeom>
              <a:avLst/>
              <a:gdLst/>
              <a:ahLst/>
              <a:cxnLst/>
              <a:rect l="l" t="t" r="r" b="b"/>
              <a:pathLst>
                <a:path w="1911984" h="777875">
                  <a:moveTo>
                    <a:pt x="0" y="129555"/>
                  </a:moveTo>
                  <a:lnTo>
                    <a:pt x="10181" y="79126"/>
                  </a:lnTo>
                  <a:lnTo>
                    <a:pt x="37946" y="37946"/>
                  </a:lnTo>
                  <a:lnTo>
                    <a:pt x="79127" y="10181"/>
                  </a:lnTo>
                  <a:lnTo>
                    <a:pt x="129555" y="0"/>
                  </a:lnTo>
                  <a:lnTo>
                    <a:pt x="1781859" y="0"/>
                  </a:lnTo>
                  <a:lnTo>
                    <a:pt x="1831438" y="9861"/>
                  </a:lnTo>
                  <a:lnTo>
                    <a:pt x="1873469" y="37945"/>
                  </a:lnTo>
                  <a:lnTo>
                    <a:pt x="1901553" y="79977"/>
                  </a:lnTo>
                  <a:lnTo>
                    <a:pt x="1911415" y="129555"/>
                  </a:lnTo>
                  <a:lnTo>
                    <a:pt x="1911415" y="647763"/>
                  </a:lnTo>
                  <a:lnTo>
                    <a:pt x="1901234" y="698192"/>
                  </a:lnTo>
                  <a:lnTo>
                    <a:pt x="1873470" y="739373"/>
                  </a:lnTo>
                  <a:lnTo>
                    <a:pt x="1832289" y="767139"/>
                  </a:lnTo>
                  <a:lnTo>
                    <a:pt x="1781859" y="777320"/>
                  </a:lnTo>
                  <a:lnTo>
                    <a:pt x="129555" y="777320"/>
                  </a:lnTo>
                  <a:lnTo>
                    <a:pt x="79127" y="767139"/>
                  </a:lnTo>
                  <a:lnTo>
                    <a:pt x="37946" y="739373"/>
                  </a:lnTo>
                  <a:lnTo>
                    <a:pt x="10181" y="698192"/>
                  </a:lnTo>
                  <a:lnTo>
                    <a:pt x="0" y="647763"/>
                  </a:lnTo>
                  <a:lnTo>
                    <a:pt x="0" y="129555"/>
                  </a:lnTo>
                  <a:close/>
                </a:path>
              </a:pathLst>
            </a:custGeom>
            <a:ln w="12699">
              <a:solidFill>
                <a:srgbClr val="C8164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7890299" y="6245794"/>
            <a:ext cx="119062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6F6F6"/>
                </a:solidFill>
                <a:latin typeface="Tahoma"/>
                <a:cs typeface="Tahoma"/>
              </a:rPr>
              <a:t>1D</a:t>
            </a:r>
            <a:r>
              <a:rPr dirty="0" sz="1400" spc="1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F6F6F6"/>
                </a:solidFill>
                <a:latin typeface="Tahoma"/>
                <a:cs typeface="Tahoma"/>
              </a:rPr>
              <a:t>модель Коэффициент вытеснения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641350" y="4858846"/>
            <a:ext cx="1924050" cy="790575"/>
            <a:chOff x="641350" y="4858846"/>
            <a:chExt cx="1924050" cy="790575"/>
          </a:xfrm>
        </p:grpSpPr>
        <p:sp>
          <p:nvSpPr>
            <p:cNvPr id="23" name="object 23" descr=""/>
            <p:cNvSpPr/>
            <p:nvPr/>
          </p:nvSpPr>
          <p:spPr>
            <a:xfrm>
              <a:off x="647699" y="4865196"/>
              <a:ext cx="1911350" cy="777875"/>
            </a:xfrm>
            <a:custGeom>
              <a:avLst/>
              <a:gdLst/>
              <a:ahLst/>
              <a:cxnLst/>
              <a:rect l="l" t="t" r="r" b="b"/>
              <a:pathLst>
                <a:path w="1911350" h="777875">
                  <a:moveTo>
                    <a:pt x="1781238" y="777320"/>
                  </a:moveTo>
                  <a:lnTo>
                    <a:pt x="129555" y="777320"/>
                  </a:lnTo>
                  <a:lnTo>
                    <a:pt x="79126" y="767139"/>
                  </a:lnTo>
                  <a:lnTo>
                    <a:pt x="37946" y="739374"/>
                  </a:lnTo>
                  <a:lnTo>
                    <a:pt x="10181" y="698193"/>
                  </a:lnTo>
                  <a:lnTo>
                    <a:pt x="0" y="647763"/>
                  </a:lnTo>
                  <a:lnTo>
                    <a:pt x="0" y="129555"/>
                  </a:lnTo>
                  <a:lnTo>
                    <a:pt x="10181" y="79126"/>
                  </a:lnTo>
                  <a:lnTo>
                    <a:pt x="37946" y="37945"/>
                  </a:lnTo>
                  <a:lnTo>
                    <a:pt x="79126" y="10181"/>
                  </a:lnTo>
                  <a:lnTo>
                    <a:pt x="129555" y="0"/>
                  </a:lnTo>
                  <a:lnTo>
                    <a:pt x="1781238" y="0"/>
                  </a:lnTo>
                  <a:lnTo>
                    <a:pt x="1830817" y="9861"/>
                  </a:lnTo>
                  <a:lnTo>
                    <a:pt x="1872848" y="37945"/>
                  </a:lnTo>
                  <a:lnTo>
                    <a:pt x="1900933" y="79976"/>
                  </a:lnTo>
                  <a:lnTo>
                    <a:pt x="1910794" y="129555"/>
                  </a:lnTo>
                  <a:lnTo>
                    <a:pt x="1910794" y="647763"/>
                  </a:lnTo>
                  <a:lnTo>
                    <a:pt x="1900613" y="698193"/>
                  </a:lnTo>
                  <a:lnTo>
                    <a:pt x="1872848" y="739374"/>
                  </a:lnTo>
                  <a:lnTo>
                    <a:pt x="1831668" y="767139"/>
                  </a:lnTo>
                  <a:lnTo>
                    <a:pt x="1781238" y="777320"/>
                  </a:lnTo>
                  <a:close/>
                </a:path>
              </a:pathLst>
            </a:custGeom>
            <a:solidFill>
              <a:srgbClr val="C816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47700" y="4865196"/>
              <a:ext cx="1911350" cy="777875"/>
            </a:xfrm>
            <a:custGeom>
              <a:avLst/>
              <a:gdLst/>
              <a:ahLst/>
              <a:cxnLst/>
              <a:rect l="l" t="t" r="r" b="b"/>
              <a:pathLst>
                <a:path w="1911350" h="777875">
                  <a:moveTo>
                    <a:pt x="0" y="129555"/>
                  </a:moveTo>
                  <a:lnTo>
                    <a:pt x="10181" y="79126"/>
                  </a:lnTo>
                  <a:lnTo>
                    <a:pt x="37946" y="37946"/>
                  </a:lnTo>
                  <a:lnTo>
                    <a:pt x="79126" y="10181"/>
                  </a:lnTo>
                  <a:lnTo>
                    <a:pt x="129555" y="0"/>
                  </a:lnTo>
                  <a:lnTo>
                    <a:pt x="1781238" y="0"/>
                  </a:lnTo>
                  <a:lnTo>
                    <a:pt x="1830817" y="9861"/>
                  </a:lnTo>
                  <a:lnTo>
                    <a:pt x="1872848" y="37945"/>
                  </a:lnTo>
                  <a:lnTo>
                    <a:pt x="1900933" y="79976"/>
                  </a:lnTo>
                  <a:lnTo>
                    <a:pt x="1910794" y="129555"/>
                  </a:lnTo>
                  <a:lnTo>
                    <a:pt x="1910794" y="647763"/>
                  </a:lnTo>
                  <a:lnTo>
                    <a:pt x="1900613" y="698193"/>
                  </a:lnTo>
                  <a:lnTo>
                    <a:pt x="1872848" y="739374"/>
                  </a:lnTo>
                  <a:lnTo>
                    <a:pt x="1831668" y="767139"/>
                  </a:lnTo>
                  <a:lnTo>
                    <a:pt x="1781238" y="777320"/>
                  </a:lnTo>
                  <a:lnTo>
                    <a:pt x="129555" y="777320"/>
                  </a:lnTo>
                  <a:lnTo>
                    <a:pt x="79126" y="767139"/>
                  </a:lnTo>
                  <a:lnTo>
                    <a:pt x="37946" y="739374"/>
                  </a:lnTo>
                  <a:lnTo>
                    <a:pt x="10181" y="698193"/>
                  </a:lnTo>
                  <a:lnTo>
                    <a:pt x="0" y="647763"/>
                  </a:lnTo>
                  <a:lnTo>
                    <a:pt x="0" y="129555"/>
                  </a:lnTo>
                  <a:close/>
                </a:path>
              </a:pathLst>
            </a:custGeom>
            <a:ln w="12699">
              <a:solidFill>
                <a:srgbClr val="C8164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955823" y="5127364"/>
            <a:ext cx="12947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0">
                <a:solidFill>
                  <a:srgbClr val="F6F6F6"/>
                </a:solidFill>
                <a:latin typeface="Tahoma"/>
                <a:cs typeface="Tahoma"/>
              </a:rPr>
              <a:t>PVT-</a:t>
            </a:r>
            <a:r>
              <a:rPr dirty="0" sz="1400" spc="-10">
                <a:solidFill>
                  <a:srgbClr val="F6F6F6"/>
                </a:solidFill>
                <a:latin typeface="Tahoma"/>
                <a:cs typeface="Tahoma"/>
              </a:rPr>
              <a:t>симулятор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2985416" y="4858846"/>
            <a:ext cx="1924685" cy="790575"/>
            <a:chOff x="2985416" y="4858846"/>
            <a:chExt cx="1924685" cy="790575"/>
          </a:xfrm>
        </p:grpSpPr>
        <p:sp>
          <p:nvSpPr>
            <p:cNvPr id="27" name="object 27" descr=""/>
            <p:cNvSpPr/>
            <p:nvPr/>
          </p:nvSpPr>
          <p:spPr>
            <a:xfrm>
              <a:off x="2991766" y="4865196"/>
              <a:ext cx="1911985" cy="777875"/>
            </a:xfrm>
            <a:custGeom>
              <a:avLst/>
              <a:gdLst/>
              <a:ahLst/>
              <a:cxnLst/>
              <a:rect l="l" t="t" r="r" b="b"/>
              <a:pathLst>
                <a:path w="1911985" h="777875">
                  <a:moveTo>
                    <a:pt x="1781860" y="777320"/>
                  </a:moveTo>
                  <a:lnTo>
                    <a:pt x="129555" y="777320"/>
                  </a:lnTo>
                  <a:lnTo>
                    <a:pt x="79126" y="767139"/>
                  </a:lnTo>
                  <a:lnTo>
                    <a:pt x="37946" y="739374"/>
                  </a:lnTo>
                  <a:lnTo>
                    <a:pt x="10181" y="698193"/>
                  </a:lnTo>
                  <a:lnTo>
                    <a:pt x="0" y="647763"/>
                  </a:lnTo>
                  <a:lnTo>
                    <a:pt x="0" y="129555"/>
                  </a:lnTo>
                  <a:lnTo>
                    <a:pt x="10181" y="79126"/>
                  </a:lnTo>
                  <a:lnTo>
                    <a:pt x="37946" y="37945"/>
                  </a:lnTo>
                  <a:lnTo>
                    <a:pt x="79126" y="10181"/>
                  </a:lnTo>
                  <a:lnTo>
                    <a:pt x="129555" y="0"/>
                  </a:lnTo>
                  <a:lnTo>
                    <a:pt x="1781860" y="0"/>
                  </a:lnTo>
                  <a:lnTo>
                    <a:pt x="1831438" y="9861"/>
                  </a:lnTo>
                  <a:lnTo>
                    <a:pt x="1873469" y="37945"/>
                  </a:lnTo>
                  <a:lnTo>
                    <a:pt x="1901554" y="79976"/>
                  </a:lnTo>
                  <a:lnTo>
                    <a:pt x="1911415" y="129555"/>
                  </a:lnTo>
                  <a:lnTo>
                    <a:pt x="1911415" y="647763"/>
                  </a:lnTo>
                  <a:lnTo>
                    <a:pt x="1901234" y="698193"/>
                  </a:lnTo>
                  <a:lnTo>
                    <a:pt x="1873469" y="739374"/>
                  </a:lnTo>
                  <a:lnTo>
                    <a:pt x="1832289" y="767139"/>
                  </a:lnTo>
                  <a:lnTo>
                    <a:pt x="1781860" y="777320"/>
                  </a:lnTo>
                  <a:close/>
                </a:path>
              </a:pathLst>
            </a:custGeom>
            <a:solidFill>
              <a:srgbClr val="C816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991766" y="4865196"/>
              <a:ext cx="1911985" cy="777875"/>
            </a:xfrm>
            <a:custGeom>
              <a:avLst/>
              <a:gdLst/>
              <a:ahLst/>
              <a:cxnLst/>
              <a:rect l="l" t="t" r="r" b="b"/>
              <a:pathLst>
                <a:path w="1911985" h="777875">
                  <a:moveTo>
                    <a:pt x="0" y="129555"/>
                  </a:moveTo>
                  <a:lnTo>
                    <a:pt x="10181" y="79126"/>
                  </a:lnTo>
                  <a:lnTo>
                    <a:pt x="37946" y="37946"/>
                  </a:lnTo>
                  <a:lnTo>
                    <a:pt x="79126" y="10181"/>
                  </a:lnTo>
                  <a:lnTo>
                    <a:pt x="129555" y="0"/>
                  </a:lnTo>
                  <a:lnTo>
                    <a:pt x="1781860" y="0"/>
                  </a:lnTo>
                  <a:lnTo>
                    <a:pt x="1831438" y="9861"/>
                  </a:lnTo>
                  <a:lnTo>
                    <a:pt x="1873469" y="37945"/>
                  </a:lnTo>
                  <a:lnTo>
                    <a:pt x="1901554" y="79976"/>
                  </a:lnTo>
                  <a:lnTo>
                    <a:pt x="1911415" y="129555"/>
                  </a:lnTo>
                  <a:lnTo>
                    <a:pt x="1911415" y="647763"/>
                  </a:lnTo>
                  <a:lnTo>
                    <a:pt x="1901234" y="698193"/>
                  </a:lnTo>
                  <a:lnTo>
                    <a:pt x="1873469" y="739374"/>
                  </a:lnTo>
                  <a:lnTo>
                    <a:pt x="1832289" y="767139"/>
                  </a:lnTo>
                  <a:lnTo>
                    <a:pt x="1781860" y="777320"/>
                  </a:lnTo>
                  <a:lnTo>
                    <a:pt x="129555" y="777320"/>
                  </a:lnTo>
                  <a:lnTo>
                    <a:pt x="79126" y="767139"/>
                  </a:lnTo>
                  <a:lnTo>
                    <a:pt x="37946" y="739374"/>
                  </a:lnTo>
                  <a:lnTo>
                    <a:pt x="10181" y="698193"/>
                  </a:lnTo>
                  <a:lnTo>
                    <a:pt x="0" y="647763"/>
                  </a:lnTo>
                  <a:lnTo>
                    <a:pt x="0" y="129555"/>
                  </a:lnTo>
                  <a:close/>
                </a:path>
              </a:pathLst>
            </a:custGeom>
            <a:ln w="12699">
              <a:solidFill>
                <a:srgbClr val="C8164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3300200" y="5127364"/>
            <a:ext cx="12947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0">
                <a:solidFill>
                  <a:srgbClr val="F6F6F6"/>
                </a:solidFill>
                <a:latin typeface="Tahoma"/>
                <a:cs typeface="Tahoma"/>
              </a:rPr>
              <a:t>PVT-</a:t>
            </a:r>
            <a:r>
              <a:rPr dirty="0" sz="1400" spc="-10">
                <a:solidFill>
                  <a:srgbClr val="F6F6F6"/>
                </a:solidFill>
                <a:latin typeface="Tahoma"/>
                <a:cs typeface="Tahoma"/>
              </a:rPr>
              <a:t>симулятор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5255319" y="4858846"/>
            <a:ext cx="1924685" cy="790575"/>
            <a:chOff x="5255319" y="4858846"/>
            <a:chExt cx="1924685" cy="790575"/>
          </a:xfrm>
        </p:grpSpPr>
        <p:sp>
          <p:nvSpPr>
            <p:cNvPr id="31" name="object 31" descr=""/>
            <p:cNvSpPr/>
            <p:nvPr/>
          </p:nvSpPr>
          <p:spPr>
            <a:xfrm>
              <a:off x="5261669" y="4865196"/>
              <a:ext cx="1911985" cy="777875"/>
            </a:xfrm>
            <a:custGeom>
              <a:avLst/>
              <a:gdLst/>
              <a:ahLst/>
              <a:cxnLst/>
              <a:rect l="l" t="t" r="r" b="b"/>
              <a:pathLst>
                <a:path w="1911984" h="777875">
                  <a:moveTo>
                    <a:pt x="1781859" y="777320"/>
                  </a:moveTo>
                  <a:lnTo>
                    <a:pt x="129555" y="777320"/>
                  </a:lnTo>
                  <a:lnTo>
                    <a:pt x="79126" y="767139"/>
                  </a:lnTo>
                  <a:lnTo>
                    <a:pt x="37946" y="739374"/>
                  </a:lnTo>
                  <a:lnTo>
                    <a:pt x="10181" y="698193"/>
                  </a:lnTo>
                  <a:lnTo>
                    <a:pt x="0" y="647763"/>
                  </a:lnTo>
                  <a:lnTo>
                    <a:pt x="0" y="129555"/>
                  </a:lnTo>
                  <a:lnTo>
                    <a:pt x="10181" y="79126"/>
                  </a:lnTo>
                  <a:lnTo>
                    <a:pt x="37946" y="37945"/>
                  </a:lnTo>
                  <a:lnTo>
                    <a:pt x="79126" y="10181"/>
                  </a:lnTo>
                  <a:lnTo>
                    <a:pt x="129555" y="0"/>
                  </a:lnTo>
                  <a:lnTo>
                    <a:pt x="1781859" y="0"/>
                  </a:lnTo>
                  <a:lnTo>
                    <a:pt x="1831439" y="9861"/>
                  </a:lnTo>
                  <a:lnTo>
                    <a:pt x="1873469" y="37945"/>
                  </a:lnTo>
                  <a:lnTo>
                    <a:pt x="1901554" y="79976"/>
                  </a:lnTo>
                  <a:lnTo>
                    <a:pt x="1911415" y="129555"/>
                  </a:lnTo>
                  <a:lnTo>
                    <a:pt x="1911415" y="647763"/>
                  </a:lnTo>
                  <a:lnTo>
                    <a:pt x="1901234" y="698193"/>
                  </a:lnTo>
                  <a:lnTo>
                    <a:pt x="1873469" y="739374"/>
                  </a:lnTo>
                  <a:lnTo>
                    <a:pt x="1832289" y="767139"/>
                  </a:lnTo>
                  <a:lnTo>
                    <a:pt x="1781859" y="777320"/>
                  </a:lnTo>
                  <a:close/>
                </a:path>
              </a:pathLst>
            </a:custGeom>
            <a:solidFill>
              <a:srgbClr val="C816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261669" y="4865196"/>
              <a:ext cx="1911985" cy="777875"/>
            </a:xfrm>
            <a:custGeom>
              <a:avLst/>
              <a:gdLst/>
              <a:ahLst/>
              <a:cxnLst/>
              <a:rect l="l" t="t" r="r" b="b"/>
              <a:pathLst>
                <a:path w="1911984" h="777875">
                  <a:moveTo>
                    <a:pt x="0" y="129555"/>
                  </a:moveTo>
                  <a:lnTo>
                    <a:pt x="10181" y="79126"/>
                  </a:lnTo>
                  <a:lnTo>
                    <a:pt x="37946" y="37946"/>
                  </a:lnTo>
                  <a:lnTo>
                    <a:pt x="79126" y="10181"/>
                  </a:lnTo>
                  <a:lnTo>
                    <a:pt x="129555" y="0"/>
                  </a:lnTo>
                  <a:lnTo>
                    <a:pt x="1781859" y="0"/>
                  </a:lnTo>
                  <a:lnTo>
                    <a:pt x="1831439" y="9861"/>
                  </a:lnTo>
                  <a:lnTo>
                    <a:pt x="1873469" y="37945"/>
                  </a:lnTo>
                  <a:lnTo>
                    <a:pt x="1901554" y="79976"/>
                  </a:lnTo>
                  <a:lnTo>
                    <a:pt x="1911415" y="129555"/>
                  </a:lnTo>
                  <a:lnTo>
                    <a:pt x="1911415" y="647763"/>
                  </a:lnTo>
                  <a:lnTo>
                    <a:pt x="1901234" y="698193"/>
                  </a:lnTo>
                  <a:lnTo>
                    <a:pt x="1873469" y="739374"/>
                  </a:lnTo>
                  <a:lnTo>
                    <a:pt x="1832289" y="767139"/>
                  </a:lnTo>
                  <a:lnTo>
                    <a:pt x="1781859" y="777320"/>
                  </a:lnTo>
                  <a:lnTo>
                    <a:pt x="129555" y="777320"/>
                  </a:lnTo>
                  <a:lnTo>
                    <a:pt x="79126" y="767139"/>
                  </a:lnTo>
                  <a:lnTo>
                    <a:pt x="37946" y="739374"/>
                  </a:lnTo>
                  <a:lnTo>
                    <a:pt x="10181" y="698193"/>
                  </a:lnTo>
                  <a:lnTo>
                    <a:pt x="0" y="647763"/>
                  </a:lnTo>
                  <a:lnTo>
                    <a:pt x="0" y="129555"/>
                  </a:lnTo>
                  <a:close/>
                </a:path>
              </a:pathLst>
            </a:custGeom>
            <a:ln w="12699">
              <a:solidFill>
                <a:srgbClr val="C8164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5570104" y="5127364"/>
            <a:ext cx="12947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0">
                <a:solidFill>
                  <a:srgbClr val="F6F6F6"/>
                </a:solidFill>
                <a:latin typeface="Tahoma"/>
                <a:cs typeface="Tahoma"/>
              </a:rPr>
              <a:t>PVT-</a:t>
            </a:r>
            <a:r>
              <a:rPr dirty="0" sz="1400" spc="-10">
                <a:solidFill>
                  <a:srgbClr val="F6F6F6"/>
                </a:solidFill>
                <a:latin typeface="Tahoma"/>
                <a:cs typeface="Tahoma"/>
              </a:rPr>
              <a:t>симулятор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7522980" y="4858846"/>
            <a:ext cx="1924685" cy="790575"/>
            <a:chOff x="7522980" y="4858846"/>
            <a:chExt cx="1924685" cy="790575"/>
          </a:xfrm>
        </p:grpSpPr>
        <p:sp>
          <p:nvSpPr>
            <p:cNvPr id="35" name="object 35" descr=""/>
            <p:cNvSpPr/>
            <p:nvPr/>
          </p:nvSpPr>
          <p:spPr>
            <a:xfrm>
              <a:off x="7529330" y="4865196"/>
              <a:ext cx="1911985" cy="777875"/>
            </a:xfrm>
            <a:custGeom>
              <a:avLst/>
              <a:gdLst/>
              <a:ahLst/>
              <a:cxnLst/>
              <a:rect l="l" t="t" r="r" b="b"/>
              <a:pathLst>
                <a:path w="1911984" h="777875">
                  <a:moveTo>
                    <a:pt x="1781859" y="777320"/>
                  </a:moveTo>
                  <a:lnTo>
                    <a:pt x="129555" y="777320"/>
                  </a:lnTo>
                  <a:lnTo>
                    <a:pt x="79127" y="767139"/>
                  </a:lnTo>
                  <a:lnTo>
                    <a:pt x="37946" y="739374"/>
                  </a:lnTo>
                  <a:lnTo>
                    <a:pt x="10181" y="698193"/>
                  </a:lnTo>
                  <a:lnTo>
                    <a:pt x="0" y="647763"/>
                  </a:lnTo>
                  <a:lnTo>
                    <a:pt x="0" y="129555"/>
                  </a:lnTo>
                  <a:lnTo>
                    <a:pt x="10181" y="79126"/>
                  </a:lnTo>
                  <a:lnTo>
                    <a:pt x="37946" y="37945"/>
                  </a:lnTo>
                  <a:lnTo>
                    <a:pt x="79127" y="10181"/>
                  </a:lnTo>
                  <a:lnTo>
                    <a:pt x="129555" y="0"/>
                  </a:lnTo>
                  <a:lnTo>
                    <a:pt x="1781859" y="0"/>
                  </a:lnTo>
                  <a:lnTo>
                    <a:pt x="1831438" y="9861"/>
                  </a:lnTo>
                  <a:lnTo>
                    <a:pt x="1873469" y="37945"/>
                  </a:lnTo>
                  <a:lnTo>
                    <a:pt x="1901553" y="79976"/>
                  </a:lnTo>
                  <a:lnTo>
                    <a:pt x="1911415" y="129555"/>
                  </a:lnTo>
                  <a:lnTo>
                    <a:pt x="1911415" y="647763"/>
                  </a:lnTo>
                  <a:lnTo>
                    <a:pt x="1901234" y="698193"/>
                  </a:lnTo>
                  <a:lnTo>
                    <a:pt x="1873470" y="739374"/>
                  </a:lnTo>
                  <a:lnTo>
                    <a:pt x="1832289" y="767139"/>
                  </a:lnTo>
                  <a:lnTo>
                    <a:pt x="1781859" y="777320"/>
                  </a:lnTo>
                  <a:close/>
                </a:path>
              </a:pathLst>
            </a:custGeom>
            <a:solidFill>
              <a:srgbClr val="C816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7529330" y="4865196"/>
              <a:ext cx="1911985" cy="777875"/>
            </a:xfrm>
            <a:custGeom>
              <a:avLst/>
              <a:gdLst/>
              <a:ahLst/>
              <a:cxnLst/>
              <a:rect l="l" t="t" r="r" b="b"/>
              <a:pathLst>
                <a:path w="1911984" h="777875">
                  <a:moveTo>
                    <a:pt x="0" y="129555"/>
                  </a:moveTo>
                  <a:lnTo>
                    <a:pt x="10181" y="79126"/>
                  </a:lnTo>
                  <a:lnTo>
                    <a:pt x="37946" y="37946"/>
                  </a:lnTo>
                  <a:lnTo>
                    <a:pt x="79127" y="10181"/>
                  </a:lnTo>
                  <a:lnTo>
                    <a:pt x="129555" y="0"/>
                  </a:lnTo>
                  <a:lnTo>
                    <a:pt x="1781859" y="0"/>
                  </a:lnTo>
                  <a:lnTo>
                    <a:pt x="1831438" y="9861"/>
                  </a:lnTo>
                  <a:lnTo>
                    <a:pt x="1873469" y="37945"/>
                  </a:lnTo>
                  <a:lnTo>
                    <a:pt x="1901553" y="79976"/>
                  </a:lnTo>
                  <a:lnTo>
                    <a:pt x="1911415" y="129555"/>
                  </a:lnTo>
                  <a:lnTo>
                    <a:pt x="1911415" y="647763"/>
                  </a:lnTo>
                  <a:lnTo>
                    <a:pt x="1901234" y="698193"/>
                  </a:lnTo>
                  <a:lnTo>
                    <a:pt x="1873470" y="739374"/>
                  </a:lnTo>
                  <a:lnTo>
                    <a:pt x="1832289" y="767139"/>
                  </a:lnTo>
                  <a:lnTo>
                    <a:pt x="1781859" y="777320"/>
                  </a:lnTo>
                  <a:lnTo>
                    <a:pt x="129555" y="777320"/>
                  </a:lnTo>
                  <a:lnTo>
                    <a:pt x="79127" y="767139"/>
                  </a:lnTo>
                  <a:lnTo>
                    <a:pt x="37946" y="739374"/>
                  </a:lnTo>
                  <a:lnTo>
                    <a:pt x="10181" y="698193"/>
                  </a:lnTo>
                  <a:lnTo>
                    <a:pt x="0" y="647763"/>
                  </a:lnTo>
                  <a:lnTo>
                    <a:pt x="0" y="129555"/>
                  </a:lnTo>
                  <a:close/>
                </a:path>
              </a:pathLst>
            </a:custGeom>
            <a:ln w="12699">
              <a:solidFill>
                <a:srgbClr val="C8164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8035245" y="5020685"/>
            <a:ext cx="90043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032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6F6F6"/>
                </a:solidFill>
                <a:latin typeface="Tahoma"/>
                <a:cs typeface="Tahoma"/>
              </a:rPr>
              <a:t>Гидродин. симулятор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641350" y="3492500"/>
            <a:ext cx="1924050" cy="817880"/>
            <a:chOff x="641350" y="3492500"/>
            <a:chExt cx="1924050" cy="817880"/>
          </a:xfrm>
        </p:grpSpPr>
        <p:sp>
          <p:nvSpPr>
            <p:cNvPr id="39" name="object 39" descr=""/>
            <p:cNvSpPr/>
            <p:nvPr/>
          </p:nvSpPr>
          <p:spPr>
            <a:xfrm>
              <a:off x="647700" y="3498850"/>
              <a:ext cx="1911350" cy="805180"/>
            </a:xfrm>
            <a:custGeom>
              <a:avLst/>
              <a:gdLst/>
              <a:ahLst/>
              <a:cxnLst/>
              <a:rect l="l" t="t" r="r" b="b"/>
              <a:pathLst>
                <a:path w="1911350" h="805179">
                  <a:moveTo>
                    <a:pt x="1776605" y="805117"/>
                  </a:moveTo>
                  <a:lnTo>
                    <a:pt x="134188" y="805117"/>
                  </a:lnTo>
                  <a:lnTo>
                    <a:pt x="91774" y="798276"/>
                  </a:lnTo>
                  <a:lnTo>
                    <a:pt x="54938" y="779226"/>
                  </a:lnTo>
                  <a:lnTo>
                    <a:pt x="25890" y="750178"/>
                  </a:lnTo>
                  <a:lnTo>
                    <a:pt x="6841" y="713342"/>
                  </a:lnTo>
                  <a:lnTo>
                    <a:pt x="0" y="670927"/>
                  </a:lnTo>
                  <a:lnTo>
                    <a:pt x="0" y="134188"/>
                  </a:lnTo>
                  <a:lnTo>
                    <a:pt x="6841" y="91774"/>
                  </a:lnTo>
                  <a:lnTo>
                    <a:pt x="25890" y="54938"/>
                  </a:lnTo>
                  <a:lnTo>
                    <a:pt x="54938" y="25890"/>
                  </a:lnTo>
                  <a:lnTo>
                    <a:pt x="91774" y="6841"/>
                  </a:lnTo>
                  <a:lnTo>
                    <a:pt x="134188" y="0"/>
                  </a:lnTo>
                  <a:lnTo>
                    <a:pt x="1776605" y="0"/>
                  </a:lnTo>
                  <a:lnTo>
                    <a:pt x="1827957" y="10214"/>
                  </a:lnTo>
                  <a:lnTo>
                    <a:pt x="1871491" y="39302"/>
                  </a:lnTo>
                  <a:lnTo>
                    <a:pt x="1900580" y="82836"/>
                  </a:lnTo>
                  <a:lnTo>
                    <a:pt x="1910794" y="134188"/>
                  </a:lnTo>
                  <a:lnTo>
                    <a:pt x="1910794" y="670927"/>
                  </a:lnTo>
                  <a:lnTo>
                    <a:pt x="1903953" y="713342"/>
                  </a:lnTo>
                  <a:lnTo>
                    <a:pt x="1884904" y="750178"/>
                  </a:lnTo>
                  <a:lnTo>
                    <a:pt x="1855856" y="779226"/>
                  </a:lnTo>
                  <a:lnTo>
                    <a:pt x="1819020" y="798276"/>
                  </a:lnTo>
                  <a:lnTo>
                    <a:pt x="1776605" y="805117"/>
                  </a:lnTo>
                  <a:close/>
                </a:path>
              </a:pathLst>
            </a:custGeom>
            <a:solidFill>
              <a:srgbClr val="C816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47700" y="3498850"/>
              <a:ext cx="1911350" cy="805180"/>
            </a:xfrm>
            <a:custGeom>
              <a:avLst/>
              <a:gdLst/>
              <a:ahLst/>
              <a:cxnLst/>
              <a:rect l="l" t="t" r="r" b="b"/>
              <a:pathLst>
                <a:path w="1911350" h="805179">
                  <a:moveTo>
                    <a:pt x="0" y="134188"/>
                  </a:moveTo>
                  <a:lnTo>
                    <a:pt x="6841" y="91774"/>
                  </a:lnTo>
                  <a:lnTo>
                    <a:pt x="25890" y="54938"/>
                  </a:lnTo>
                  <a:lnTo>
                    <a:pt x="54938" y="25890"/>
                  </a:lnTo>
                  <a:lnTo>
                    <a:pt x="91774" y="6841"/>
                  </a:lnTo>
                  <a:lnTo>
                    <a:pt x="134188" y="0"/>
                  </a:lnTo>
                  <a:lnTo>
                    <a:pt x="1776605" y="0"/>
                  </a:lnTo>
                  <a:lnTo>
                    <a:pt x="1827957" y="10214"/>
                  </a:lnTo>
                  <a:lnTo>
                    <a:pt x="1871491" y="39302"/>
                  </a:lnTo>
                  <a:lnTo>
                    <a:pt x="1900580" y="82836"/>
                  </a:lnTo>
                  <a:lnTo>
                    <a:pt x="1910794" y="134188"/>
                  </a:lnTo>
                  <a:lnTo>
                    <a:pt x="1910794" y="670927"/>
                  </a:lnTo>
                  <a:lnTo>
                    <a:pt x="1903953" y="713342"/>
                  </a:lnTo>
                  <a:lnTo>
                    <a:pt x="1884904" y="750178"/>
                  </a:lnTo>
                  <a:lnTo>
                    <a:pt x="1855856" y="779226"/>
                  </a:lnTo>
                  <a:lnTo>
                    <a:pt x="1819020" y="798276"/>
                  </a:lnTo>
                  <a:lnTo>
                    <a:pt x="1776605" y="805117"/>
                  </a:lnTo>
                  <a:lnTo>
                    <a:pt x="134188" y="805117"/>
                  </a:lnTo>
                  <a:lnTo>
                    <a:pt x="91774" y="798276"/>
                  </a:lnTo>
                  <a:lnTo>
                    <a:pt x="54938" y="779226"/>
                  </a:lnTo>
                  <a:lnTo>
                    <a:pt x="25890" y="750178"/>
                  </a:lnTo>
                  <a:lnTo>
                    <a:pt x="6841" y="713342"/>
                  </a:lnTo>
                  <a:lnTo>
                    <a:pt x="0" y="670927"/>
                  </a:lnTo>
                  <a:lnTo>
                    <a:pt x="0" y="134188"/>
                  </a:lnTo>
                  <a:close/>
                </a:path>
              </a:pathLst>
            </a:custGeom>
            <a:ln w="12699">
              <a:solidFill>
                <a:srgbClr val="C8164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800288" y="3774916"/>
            <a:ext cx="16052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0">
                <a:solidFill>
                  <a:srgbClr val="F6F6F6"/>
                </a:solidFill>
                <a:latin typeface="Tahoma"/>
                <a:cs typeface="Tahoma"/>
              </a:rPr>
              <a:t>ССE,</a:t>
            </a:r>
            <a:r>
              <a:rPr dirty="0" sz="1400" spc="-1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F6F6F6"/>
                </a:solidFill>
                <a:latin typeface="Tahoma"/>
                <a:cs typeface="Tahoma"/>
              </a:rPr>
              <a:t>DL,</a:t>
            </a:r>
            <a:r>
              <a:rPr dirty="0" sz="1400" spc="-10">
                <a:solidFill>
                  <a:srgbClr val="F6F6F6"/>
                </a:solidFill>
                <a:latin typeface="Tahoma"/>
                <a:cs typeface="Tahoma"/>
              </a:rPr>
              <a:t> Separator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2985415" y="3492500"/>
            <a:ext cx="1924050" cy="817880"/>
            <a:chOff x="2985415" y="3492500"/>
            <a:chExt cx="1924050" cy="817880"/>
          </a:xfrm>
        </p:grpSpPr>
        <p:sp>
          <p:nvSpPr>
            <p:cNvPr id="43" name="object 43" descr=""/>
            <p:cNvSpPr/>
            <p:nvPr/>
          </p:nvSpPr>
          <p:spPr>
            <a:xfrm>
              <a:off x="2991765" y="3498850"/>
              <a:ext cx="1911350" cy="805180"/>
            </a:xfrm>
            <a:custGeom>
              <a:avLst/>
              <a:gdLst/>
              <a:ahLst/>
              <a:cxnLst/>
              <a:rect l="l" t="t" r="r" b="b"/>
              <a:pathLst>
                <a:path w="1911350" h="805179">
                  <a:moveTo>
                    <a:pt x="1776605" y="805117"/>
                  </a:moveTo>
                  <a:lnTo>
                    <a:pt x="134188" y="805117"/>
                  </a:lnTo>
                  <a:lnTo>
                    <a:pt x="91774" y="798276"/>
                  </a:lnTo>
                  <a:lnTo>
                    <a:pt x="54938" y="779226"/>
                  </a:lnTo>
                  <a:lnTo>
                    <a:pt x="25890" y="750178"/>
                  </a:lnTo>
                  <a:lnTo>
                    <a:pt x="6841" y="713342"/>
                  </a:lnTo>
                  <a:lnTo>
                    <a:pt x="0" y="670927"/>
                  </a:lnTo>
                  <a:lnTo>
                    <a:pt x="0" y="134188"/>
                  </a:lnTo>
                  <a:lnTo>
                    <a:pt x="6841" y="91774"/>
                  </a:lnTo>
                  <a:lnTo>
                    <a:pt x="25890" y="54938"/>
                  </a:lnTo>
                  <a:lnTo>
                    <a:pt x="54938" y="25890"/>
                  </a:lnTo>
                  <a:lnTo>
                    <a:pt x="91774" y="6841"/>
                  </a:lnTo>
                  <a:lnTo>
                    <a:pt x="134188" y="0"/>
                  </a:lnTo>
                  <a:lnTo>
                    <a:pt x="1776605" y="0"/>
                  </a:lnTo>
                  <a:lnTo>
                    <a:pt x="1827957" y="10214"/>
                  </a:lnTo>
                  <a:lnTo>
                    <a:pt x="1871491" y="39302"/>
                  </a:lnTo>
                  <a:lnTo>
                    <a:pt x="1900580" y="82836"/>
                  </a:lnTo>
                  <a:lnTo>
                    <a:pt x="1910794" y="134188"/>
                  </a:lnTo>
                  <a:lnTo>
                    <a:pt x="1910794" y="670927"/>
                  </a:lnTo>
                  <a:lnTo>
                    <a:pt x="1903953" y="713342"/>
                  </a:lnTo>
                  <a:lnTo>
                    <a:pt x="1884904" y="750178"/>
                  </a:lnTo>
                  <a:lnTo>
                    <a:pt x="1855856" y="779226"/>
                  </a:lnTo>
                  <a:lnTo>
                    <a:pt x="1819020" y="798276"/>
                  </a:lnTo>
                  <a:lnTo>
                    <a:pt x="1776605" y="805117"/>
                  </a:lnTo>
                  <a:close/>
                </a:path>
              </a:pathLst>
            </a:custGeom>
            <a:solidFill>
              <a:srgbClr val="C816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2991765" y="3498850"/>
              <a:ext cx="1911350" cy="805180"/>
            </a:xfrm>
            <a:custGeom>
              <a:avLst/>
              <a:gdLst/>
              <a:ahLst/>
              <a:cxnLst/>
              <a:rect l="l" t="t" r="r" b="b"/>
              <a:pathLst>
                <a:path w="1911350" h="805179">
                  <a:moveTo>
                    <a:pt x="0" y="134188"/>
                  </a:moveTo>
                  <a:lnTo>
                    <a:pt x="6841" y="91774"/>
                  </a:lnTo>
                  <a:lnTo>
                    <a:pt x="25890" y="54938"/>
                  </a:lnTo>
                  <a:lnTo>
                    <a:pt x="54938" y="25890"/>
                  </a:lnTo>
                  <a:lnTo>
                    <a:pt x="91774" y="6841"/>
                  </a:lnTo>
                  <a:lnTo>
                    <a:pt x="134188" y="0"/>
                  </a:lnTo>
                  <a:lnTo>
                    <a:pt x="1776605" y="0"/>
                  </a:lnTo>
                  <a:lnTo>
                    <a:pt x="1827957" y="10214"/>
                  </a:lnTo>
                  <a:lnTo>
                    <a:pt x="1871491" y="39302"/>
                  </a:lnTo>
                  <a:lnTo>
                    <a:pt x="1900580" y="82836"/>
                  </a:lnTo>
                  <a:lnTo>
                    <a:pt x="1910794" y="134188"/>
                  </a:lnTo>
                  <a:lnTo>
                    <a:pt x="1910794" y="670927"/>
                  </a:lnTo>
                  <a:lnTo>
                    <a:pt x="1903953" y="713342"/>
                  </a:lnTo>
                  <a:lnTo>
                    <a:pt x="1884904" y="750178"/>
                  </a:lnTo>
                  <a:lnTo>
                    <a:pt x="1855856" y="779226"/>
                  </a:lnTo>
                  <a:lnTo>
                    <a:pt x="1819020" y="798276"/>
                  </a:lnTo>
                  <a:lnTo>
                    <a:pt x="1776605" y="805117"/>
                  </a:lnTo>
                  <a:lnTo>
                    <a:pt x="134188" y="805117"/>
                  </a:lnTo>
                  <a:lnTo>
                    <a:pt x="91774" y="798276"/>
                  </a:lnTo>
                  <a:lnTo>
                    <a:pt x="54938" y="779226"/>
                  </a:lnTo>
                  <a:lnTo>
                    <a:pt x="25890" y="750178"/>
                  </a:lnTo>
                  <a:lnTo>
                    <a:pt x="6841" y="713342"/>
                  </a:lnTo>
                  <a:lnTo>
                    <a:pt x="0" y="670927"/>
                  </a:lnTo>
                  <a:lnTo>
                    <a:pt x="0" y="134188"/>
                  </a:lnTo>
                  <a:close/>
                </a:path>
              </a:pathLst>
            </a:custGeom>
            <a:ln w="12699">
              <a:solidFill>
                <a:srgbClr val="C8164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3435677" y="3774916"/>
            <a:ext cx="10229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6F6F6"/>
                </a:solidFill>
                <a:latin typeface="Tahoma"/>
                <a:cs typeface="Tahoma"/>
              </a:rPr>
              <a:t>Swelling</a:t>
            </a:r>
            <a:r>
              <a:rPr dirty="0" sz="1400" spc="15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F6F6F6"/>
                </a:solidFill>
                <a:latin typeface="Tahoma"/>
                <a:cs typeface="Tahoma"/>
              </a:rPr>
              <a:t>test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5255361" y="3492500"/>
            <a:ext cx="4192270" cy="817880"/>
            <a:chOff x="5255361" y="3492500"/>
            <a:chExt cx="4192270" cy="817880"/>
          </a:xfrm>
        </p:grpSpPr>
        <p:sp>
          <p:nvSpPr>
            <p:cNvPr id="47" name="object 47" descr=""/>
            <p:cNvSpPr/>
            <p:nvPr/>
          </p:nvSpPr>
          <p:spPr>
            <a:xfrm>
              <a:off x="5261710" y="3498849"/>
              <a:ext cx="4179570" cy="805180"/>
            </a:xfrm>
            <a:custGeom>
              <a:avLst/>
              <a:gdLst/>
              <a:ahLst/>
              <a:cxnLst/>
              <a:rect l="l" t="t" r="r" b="b"/>
              <a:pathLst>
                <a:path w="4179570" h="805179">
                  <a:moveTo>
                    <a:pt x="4044846" y="805117"/>
                  </a:moveTo>
                  <a:lnTo>
                    <a:pt x="134188" y="805117"/>
                  </a:lnTo>
                  <a:lnTo>
                    <a:pt x="91774" y="798276"/>
                  </a:lnTo>
                  <a:lnTo>
                    <a:pt x="54938" y="779226"/>
                  </a:lnTo>
                  <a:lnTo>
                    <a:pt x="25890" y="750178"/>
                  </a:lnTo>
                  <a:lnTo>
                    <a:pt x="6841" y="713342"/>
                  </a:lnTo>
                  <a:lnTo>
                    <a:pt x="0" y="670927"/>
                  </a:lnTo>
                  <a:lnTo>
                    <a:pt x="0" y="134188"/>
                  </a:lnTo>
                  <a:lnTo>
                    <a:pt x="6841" y="91774"/>
                  </a:lnTo>
                  <a:lnTo>
                    <a:pt x="25890" y="54938"/>
                  </a:lnTo>
                  <a:lnTo>
                    <a:pt x="54938" y="25890"/>
                  </a:lnTo>
                  <a:lnTo>
                    <a:pt x="91774" y="6841"/>
                  </a:lnTo>
                  <a:lnTo>
                    <a:pt x="134188" y="0"/>
                  </a:lnTo>
                  <a:lnTo>
                    <a:pt x="4044846" y="0"/>
                  </a:lnTo>
                  <a:lnTo>
                    <a:pt x="4096198" y="10214"/>
                  </a:lnTo>
                  <a:lnTo>
                    <a:pt x="4139732" y="39302"/>
                  </a:lnTo>
                  <a:lnTo>
                    <a:pt x="4168821" y="82836"/>
                  </a:lnTo>
                  <a:lnTo>
                    <a:pt x="4179035" y="134188"/>
                  </a:lnTo>
                  <a:lnTo>
                    <a:pt x="4179035" y="670927"/>
                  </a:lnTo>
                  <a:lnTo>
                    <a:pt x="4172194" y="713342"/>
                  </a:lnTo>
                  <a:lnTo>
                    <a:pt x="4153145" y="750178"/>
                  </a:lnTo>
                  <a:lnTo>
                    <a:pt x="4124097" y="779226"/>
                  </a:lnTo>
                  <a:lnTo>
                    <a:pt x="4087260" y="798276"/>
                  </a:lnTo>
                  <a:lnTo>
                    <a:pt x="4044846" y="805117"/>
                  </a:lnTo>
                  <a:close/>
                </a:path>
              </a:pathLst>
            </a:custGeom>
            <a:solidFill>
              <a:srgbClr val="C816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261711" y="3498850"/>
              <a:ext cx="4179570" cy="805180"/>
            </a:xfrm>
            <a:custGeom>
              <a:avLst/>
              <a:gdLst/>
              <a:ahLst/>
              <a:cxnLst/>
              <a:rect l="l" t="t" r="r" b="b"/>
              <a:pathLst>
                <a:path w="4179570" h="805179">
                  <a:moveTo>
                    <a:pt x="0" y="134188"/>
                  </a:moveTo>
                  <a:lnTo>
                    <a:pt x="6841" y="91774"/>
                  </a:lnTo>
                  <a:lnTo>
                    <a:pt x="25890" y="54938"/>
                  </a:lnTo>
                  <a:lnTo>
                    <a:pt x="54938" y="25890"/>
                  </a:lnTo>
                  <a:lnTo>
                    <a:pt x="91774" y="6841"/>
                  </a:lnTo>
                  <a:lnTo>
                    <a:pt x="134188" y="0"/>
                  </a:lnTo>
                  <a:lnTo>
                    <a:pt x="4044846" y="0"/>
                  </a:lnTo>
                  <a:lnTo>
                    <a:pt x="4096198" y="10214"/>
                  </a:lnTo>
                  <a:lnTo>
                    <a:pt x="4139732" y="39302"/>
                  </a:lnTo>
                  <a:lnTo>
                    <a:pt x="4168821" y="82836"/>
                  </a:lnTo>
                  <a:lnTo>
                    <a:pt x="4179035" y="134188"/>
                  </a:lnTo>
                  <a:lnTo>
                    <a:pt x="4179035" y="670927"/>
                  </a:lnTo>
                  <a:lnTo>
                    <a:pt x="4172194" y="713342"/>
                  </a:lnTo>
                  <a:lnTo>
                    <a:pt x="4153145" y="750178"/>
                  </a:lnTo>
                  <a:lnTo>
                    <a:pt x="4124097" y="779226"/>
                  </a:lnTo>
                  <a:lnTo>
                    <a:pt x="4087260" y="798276"/>
                  </a:lnTo>
                  <a:lnTo>
                    <a:pt x="4044846" y="805117"/>
                  </a:lnTo>
                  <a:lnTo>
                    <a:pt x="134188" y="805117"/>
                  </a:lnTo>
                  <a:lnTo>
                    <a:pt x="91774" y="798276"/>
                  </a:lnTo>
                  <a:lnTo>
                    <a:pt x="54938" y="779226"/>
                  </a:lnTo>
                  <a:lnTo>
                    <a:pt x="25890" y="750178"/>
                  </a:lnTo>
                  <a:lnTo>
                    <a:pt x="6841" y="713342"/>
                  </a:lnTo>
                  <a:lnTo>
                    <a:pt x="0" y="670927"/>
                  </a:lnTo>
                  <a:lnTo>
                    <a:pt x="0" y="134188"/>
                  </a:lnTo>
                  <a:close/>
                </a:path>
              </a:pathLst>
            </a:custGeom>
            <a:ln w="12699">
              <a:solidFill>
                <a:srgbClr val="C8164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6056618" y="3668236"/>
            <a:ext cx="258826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54050" marR="5080" indent="-641985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6F6F6"/>
                </a:solidFill>
                <a:latin typeface="Tahoma"/>
                <a:cs typeface="Tahoma"/>
              </a:rPr>
              <a:t>Эксперименты</a:t>
            </a:r>
            <a:r>
              <a:rPr dirty="0" sz="1400" spc="5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F6F6F6"/>
                </a:solidFill>
                <a:latin typeface="Tahoma"/>
                <a:cs typeface="Tahoma"/>
              </a:rPr>
              <a:t>в</a:t>
            </a:r>
            <a:r>
              <a:rPr dirty="0" sz="1400" spc="1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F6F6F6"/>
                </a:solidFill>
                <a:latin typeface="Tahoma"/>
                <a:cs typeface="Tahoma"/>
              </a:rPr>
              <a:t>тонкой</a:t>
            </a:r>
            <a:r>
              <a:rPr dirty="0" sz="1400" spc="5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F6F6F6"/>
                </a:solidFill>
                <a:latin typeface="Tahoma"/>
                <a:cs typeface="Tahoma"/>
              </a:rPr>
              <a:t>трубке </a:t>
            </a:r>
            <a:r>
              <a:rPr dirty="0" sz="1400">
                <a:solidFill>
                  <a:srgbClr val="F6F6F6"/>
                </a:solidFill>
                <a:latin typeface="Tahoma"/>
                <a:cs typeface="Tahoma"/>
              </a:rPr>
              <a:t>(Slim</a:t>
            </a:r>
            <a:r>
              <a:rPr dirty="0" sz="1400" spc="-5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F6F6F6"/>
                </a:solidFill>
                <a:latin typeface="Tahoma"/>
                <a:cs typeface="Tahoma"/>
              </a:rPr>
              <a:t>Tube</a:t>
            </a:r>
            <a:r>
              <a:rPr dirty="0" sz="1400" spc="-55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F6F6F6"/>
                </a:solidFill>
                <a:latin typeface="Tahoma"/>
                <a:cs typeface="Tahoma"/>
              </a:rPr>
              <a:t>Test)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1603095" y="3901409"/>
            <a:ext cx="6882130" cy="2296160"/>
          </a:xfrm>
          <a:custGeom>
            <a:avLst/>
            <a:gdLst/>
            <a:ahLst/>
            <a:cxnLst/>
            <a:rect l="l" t="t" r="r" b="b"/>
            <a:pathLst>
              <a:path w="6882130" h="2296160">
                <a:moveTo>
                  <a:pt x="5748132" y="402558"/>
                </a:moveTo>
                <a:lnTo>
                  <a:pt x="5748132" y="683140"/>
                </a:lnTo>
                <a:lnTo>
                  <a:pt x="4614132" y="683140"/>
                </a:lnTo>
                <a:lnTo>
                  <a:pt x="4614132" y="963858"/>
                </a:lnTo>
              </a:path>
              <a:path w="6882130" h="2296160">
                <a:moveTo>
                  <a:pt x="5748132" y="402558"/>
                </a:moveTo>
                <a:lnTo>
                  <a:pt x="5748132" y="683140"/>
                </a:lnTo>
                <a:lnTo>
                  <a:pt x="6881832" y="683140"/>
                </a:lnTo>
                <a:lnTo>
                  <a:pt x="6881832" y="963858"/>
                </a:lnTo>
              </a:path>
              <a:path w="6882130" h="2296160">
                <a:moveTo>
                  <a:pt x="955396" y="0"/>
                </a:moveTo>
                <a:lnTo>
                  <a:pt x="1388666" y="0"/>
                </a:lnTo>
              </a:path>
              <a:path w="6882130" h="2296160">
                <a:moveTo>
                  <a:pt x="3658615" y="0"/>
                </a:moveTo>
                <a:lnTo>
                  <a:pt x="3299464" y="0"/>
                </a:lnTo>
              </a:path>
              <a:path w="6882130" h="2296160">
                <a:moveTo>
                  <a:pt x="1" y="402560"/>
                </a:moveTo>
                <a:lnTo>
                  <a:pt x="2" y="963790"/>
                </a:lnTo>
              </a:path>
              <a:path w="6882130" h="2296160">
                <a:moveTo>
                  <a:pt x="2349073" y="402560"/>
                </a:moveTo>
                <a:lnTo>
                  <a:pt x="2349074" y="963790"/>
                </a:lnTo>
              </a:path>
              <a:path w="6882130" h="2296160">
                <a:moveTo>
                  <a:pt x="0" y="1741108"/>
                </a:moveTo>
                <a:lnTo>
                  <a:pt x="0" y="2295576"/>
                </a:lnTo>
              </a:path>
              <a:path w="6882130" h="2296160">
                <a:moveTo>
                  <a:pt x="2349071" y="1741108"/>
                </a:moveTo>
                <a:lnTo>
                  <a:pt x="2349071" y="2295576"/>
                </a:lnTo>
              </a:path>
              <a:path w="6882130" h="2296160">
                <a:moveTo>
                  <a:pt x="4614236" y="1741108"/>
                </a:moveTo>
                <a:lnTo>
                  <a:pt x="4614236" y="2295576"/>
                </a:lnTo>
              </a:path>
              <a:path w="6882130" h="2296160">
                <a:moveTo>
                  <a:pt x="6881939" y="1741108"/>
                </a:moveTo>
                <a:lnTo>
                  <a:pt x="6881939" y="2295576"/>
                </a:lnTo>
              </a:path>
            </a:pathLst>
          </a:custGeom>
          <a:ln w="12699">
            <a:solidFill>
              <a:srgbClr val="C81648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6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0286999" y="0"/>
                </a:lnTo>
                <a:lnTo>
                  <a:pt x="10286999" y="10286999"/>
                </a:lnTo>
                <a:close/>
              </a:path>
            </a:pathLst>
          </a:custGeom>
          <a:solidFill>
            <a:srgbClr val="C91C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237" y="2640119"/>
            <a:ext cx="6412230" cy="3780790"/>
          </a:xfrm>
          <a:prstGeom prst="rect"/>
        </p:spPr>
        <p:txBody>
          <a:bodyPr wrap="square" lIns="0" tIns="160655" rIns="0" bIns="0" rtlCol="0" vert="horz">
            <a:spAutoFit/>
          </a:bodyPr>
          <a:lstStyle/>
          <a:p>
            <a:pPr marL="12700" marR="5080">
              <a:lnSpc>
                <a:spcPts val="9500"/>
              </a:lnSpc>
              <a:spcBef>
                <a:spcPts val="1265"/>
              </a:spcBef>
            </a:pPr>
            <a:r>
              <a:rPr dirty="0" sz="8800" spc="-10">
                <a:solidFill>
                  <a:srgbClr val="FFFFFF"/>
                </a:solidFill>
              </a:rPr>
              <a:t>JavaScript- </a:t>
            </a:r>
            <a:r>
              <a:rPr dirty="0" sz="8800" spc="-30">
                <a:solidFill>
                  <a:srgbClr val="FFFFFF"/>
                </a:solidFill>
              </a:rPr>
              <a:t>фреймворк </a:t>
            </a:r>
            <a:r>
              <a:rPr dirty="0" sz="8800" spc="-25">
                <a:solidFill>
                  <a:srgbClr val="FFFFFF"/>
                </a:solidFill>
              </a:rPr>
              <a:t>Vue</a:t>
            </a:r>
            <a:endParaRPr sz="8800"/>
          </a:p>
        </p:txBody>
      </p:sp>
      <p:grpSp>
        <p:nvGrpSpPr>
          <p:cNvPr id="4" name="object 4" descr=""/>
          <p:cNvGrpSpPr/>
          <p:nvPr/>
        </p:nvGrpSpPr>
        <p:grpSpPr>
          <a:xfrm>
            <a:off x="434193" y="271065"/>
            <a:ext cx="1950720" cy="976630"/>
            <a:chOff x="434193" y="271065"/>
            <a:chExt cx="1950720" cy="97663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610" y="370552"/>
              <a:ext cx="1660287" cy="7260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193" y="271065"/>
              <a:ext cx="1950720" cy="976149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630279" y="8272357"/>
            <a:ext cx="2369820" cy="8369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55">
                <a:solidFill>
                  <a:srgbClr val="FFFFFF"/>
                </a:solidFill>
                <a:latin typeface="Tahoma"/>
                <a:cs typeface="Tahoma"/>
              </a:rPr>
              <a:t>Соловьёв</a:t>
            </a:r>
            <a:r>
              <a:rPr dirty="0" sz="24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ahoma"/>
                <a:cs typeface="Tahoma"/>
              </a:rPr>
              <a:t>Тимур</a:t>
            </a:r>
            <a:endParaRPr sz="2400">
              <a:latin typeface="Tahoma"/>
              <a:cs typeface="Tahoma"/>
            </a:endParaRPr>
          </a:p>
          <a:p>
            <a:pPr marL="18415">
              <a:lnSpc>
                <a:spcPct val="100000"/>
              </a:lnSpc>
              <a:spcBef>
                <a:spcPts val="1825"/>
              </a:spcBef>
            </a:pPr>
            <a:r>
              <a:rPr dirty="0" sz="1400" spc="-30">
                <a:solidFill>
                  <a:srgbClr val="FFFFFF"/>
                </a:solidFill>
                <a:latin typeface="Tahoma"/>
                <a:cs typeface="Tahoma"/>
              </a:rPr>
              <a:t>front-</a:t>
            </a:r>
            <a:r>
              <a:rPr dirty="0" sz="1400" spc="-10">
                <a:solidFill>
                  <a:srgbClr val="FFFFFF"/>
                </a:solidFill>
                <a:latin typeface="Tahoma"/>
                <a:cs typeface="Tahoma"/>
              </a:rPr>
              <a:t>end</a:t>
            </a:r>
            <a:r>
              <a:rPr dirty="0" sz="14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FFFFFF"/>
                </a:solidFill>
                <a:latin typeface="Tahoma"/>
                <a:cs typeface="Tahoma"/>
              </a:rPr>
              <a:t>senior</a:t>
            </a:r>
            <a:r>
              <a:rPr dirty="0" sz="14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ahoma"/>
                <a:cs typeface="Tahoma"/>
              </a:rPr>
              <a:t>разработчик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58068" y="114300"/>
            <a:ext cx="4728933" cy="1005839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6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0286999" y="0"/>
                </a:lnTo>
                <a:lnTo>
                  <a:pt x="10286999" y="10286999"/>
                </a:lnTo>
                <a:close/>
              </a:path>
            </a:pathLst>
          </a:custGeom>
          <a:solidFill>
            <a:srgbClr val="C91C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2074" y="1486092"/>
            <a:ext cx="417830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Цель</a:t>
            </a:r>
            <a:r>
              <a:rPr dirty="0" spc="-125">
                <a:solidFill>
                  <a:srgbClr val="FFFFFF"/>
                </a:solidFill>
              </a:rPr>
              <a:t> </a:t>
            </a:r>
            <a:r>
              <a:rPr dirty="0" spc="-20">
                <a:solidFill>
                  <a:srgbClr val="FFFFFF"/>
                </a:solidFill>
              </a:rPr>
              <a:t>темы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434193" y="271065"/>
            <a:ext cx="1950720" cy="976630"/>
            <a:chOff x="434193" y="271065"/>
            <a:chExt cx="1950720" cy="97663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610" y="370552"/>
              <a:ext cx="1660287" cy="7260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193" y="271065"/>
              <a:ext cx="1950720" cy="976149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90450" y="2853832"/>
            <a:ext cx="9552305" cy="5018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dirty="0" sz="2400" spc="55">
                <a:solidFill>
                  <a:srgbClr val="FFFFFF"/>
                </a:solidFill>
                <a:latin typeface="Tahoma"/>
                <a:cs typeface="Tahoma"/>
              </a:rPr>
              <a:t>Чему</a:t>
            </a:r>
            <a:r>
              <a:rPr dirty="0" sz="2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вы</a:t>
            </a:r>
            <a:r>
              <a:rPr dirty="0" sz="2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научитесь</a:t>
            </a:r>
            <a:r>
              <a:rPr dirty="0" sz="24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dirty="0" sz="2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рамках</a:t>
            </a:r>
            <a:r>
              <a:rPr dirty="0" sz="2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ahoma"/>
                <a:cs typeface="Tahoma"/>
              </a:rPr>
              <a:t>второго</a:t>
            </a:r>
            <a:r>
              <a:rPr dirty="0" sz="24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модуля: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44"/>
              </a:spcBef>
            </a:pPr>
            <a:endParaRPr sz="2400">
              <a:latin typeface="Tahoma"/>
              <a:cs typeface="Tahoma"/>
            </a:endParaRPr>
          </a:p>
          <a:p>
            <a:pPr marL="532765" indent="-532765">
              <a:lnSpc>
                <a:spcPct val="100000"/>
              </a:lnSpc>
              <a:buFont typeface="MS PGothic"/>
              <a:buChar char="➔"/>
              <a:tabLst>
                <a:tab pos="532765" algn="l"/>
              </a:tabLst>
            </a:pP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Закончим</a:t>
            </a:r>
            <a:r>
              <a:rPr dirty="0" sz="24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наше</a:t>
            </a:r>
            <a:r>
              <a:rPr dirty="0" sz="24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приложение</a:t>
            </a:r>
            <a:r>
              <a:rPr dirty="0" sz="24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из</a:t>
            </a:r>
            <a:r>
              <a:rPr dirty="0" sz="24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ahoma"/>
                <a:cs typeface="Tahoma"/>
              </a:rPr>
              <a:t>первого</a:t>
            </a:r>
            <a:r>
              <a:rPr dirty="0" sz="24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модуля.</a:t>
            </a:r>
            <a:endParaRPr sz="2400">
              <a:latin typeface="Tahoma"/>
              <a:cs typeface="Tahoma"/>
            </a:endParaRPr>
          </a:p>
          <a:p>
            <a:pPr marL="533400" marR="747395" indent="-533400">
              <a:lnSpc>
                <a:spcPct val="114999"/>
              </a:lnSpc>
              <a:buFont typeface="MS PGothic"/>
              <a:buChar char="➔"/>
              <a:tabLst>
                <a:tab pos="533400" algn="l"/>
              </a:tabLst>
            </a:pP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Узнаем,</a:t>
            </a:r>
            <a:r>
              <a:rPr dirty="0" sz="24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60">
                <a:solidFill>
                  <a:srgbClr val="FFFFFF"/>
                </a:solidFill>
                <a:latin typeface="Tahoma"/>
                <a:cs typeface="Tahoma"/>
              </a:rPr>
              <a:t>как</a:t>
            </a:r>
            <a:r>
              <a:rPr dirty="0" sz="24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ahoma"/>
                <a:cs typeface="Tahoma"/>
              </a:rPr>
              <a:t>готовить</a:t>
            </a:r>
            <a:r>
              <a:rPr dirty="0" sz="24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ahoma"/>
                <a:cs typeface="Tahoma"/>
              </a:rPr>
              <a:t>окружение</a:t>
            </a:r>
            <a:r>
              <a:rPr dirty="0" sz="24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dirty="0" sz="24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установим</a:t>
            </a:r>
            <a:r>
              <a:rPr dirty="0" sz="24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ahoma"/>
                <a:cs typeface="Tahoma"/>
              </a:rPr>
              <a:t>проект</a:t>
            </a:r>
            <a:r>
              <a:rPr dirty="0" sz="24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через </a:t>
            </a:r>
            <a:r>
              <a:rPr dirty="0" sz="2400" spc="-25">
                <a:solidFill>
                  <a:srgbClr val="FFFFFF"/>
                </a:solidFill>
                <a:latin typeface="Tahoma"/>
                <a:cs typeface="Tahoma"/>
              </a:rPr>
              <a:t>vue-</a:t>
            </a:r>
            <a:r>
              <a:rPr dirty="0" sz="2400" spc="-20">
                <a:solidFill>
                  <a:srgbClr val="FFFFFF"/>
                </a:solidFill>
                <a:latin typeface="Tahoma"/>
                <a:cs typeface="Tahoma"/>
              </a:rPr>
              <a:t>cli.</a:t>
            </a:r>
            <a:endParaRPr sz="2400">
              <a:latin typeface="Tahoma"/>
              <a:cs typeface="Tahoma"/>
            </a:endParaRPr>
          </a:p>
          <a:p>
            <a:pPr marL="533400" indent="-533400">
              <a:lnSpc>
                <a:spcPct val="114999"/>
              </a:lnSpc>
              <a:buFont typeface="MS PGothic"/>
              <a:buChar char="➔"/>
              <a:tabLst>
                <a:tab pos="533400" algn="l"/>
              </a:tabLst>
            </a:pPr>
            <a:r>
              <a:rPr dirty="0" sz="2400" spc="55">
                <a:solidFill>
                  <a:srgbClr val="FFFFFF"/>
                </a:solidFill>
                <a:latin typeface="Tahoma"/>
                <a:cs typeface="Tahoma"/>
              </a:rPr>
              <a:t>Разберемся</a:t>
            </a:r>
            <a:r>
              <a:rPr dirty="0" sz="24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со</a:t>
            </a:r>
            <a:r>
              <a:rPr dirty="0" sz="24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структурой</a:t>
            </a:r>
            <a:r>
              <a:rPr dirty="0" sz="24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проекта</a:t>
            </a:r>
            <a:r>
              <a:rPr dirty="0" sz="24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на</a:t>
            </a:r>
            <a:r>
              <a:rPr dirty="0" sz="24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Vue</a:t>
            </a:r>
            <a:r>
              <a:rPr dirty="0" sz="24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dirty="0" sz="24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научимся</a:t>
            </a:r>
            <a:r>
              <a:rPr dirty="0" sz="24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работать </a:t>
            </a:r>
            <a:r>
              <a:rPr dirty="0" sz="2400" spc="75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dirty="0" sz="24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Webpack.</a:t>
            </a:r>
            <a:endParaRPr sz="2400">
              <a:latin typeface="Tahoma"/>
              <a:cs typeface="Tahoma"/>
            </a:endParaRPr>
          </a:p>
          <a:p>
            <a:pPr marL="533400" marR="1418590" indent="-533400">
              <a:lnSpc>
                <a:spcPct val="114999"/>
              </a:lnSpc>
              <a:buFont typeface="MS PGothic"/>
              <a:buChar char="➔"/>
              <a:tabLst>
                <a:tab pos="533400" algn="l"/>
              </a:tabLst>
            </a:pP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Узнаем</a:t>
            </a:r>
            <a:r>
              <a:rPr dirty="0" sz="24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dirty="0" sz="24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существующих</a:t>
            </a:r>
            <a:r>
              <a:rPr dirty="0" sz="24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системах</a:t>
            </a:r>
            <a:r>
              <a:rPr dirty="0" sz="24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контроля</a:t>
            </a:r>
            <a:r>
              <a:rPr dirty="0" sz="24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версий</a:t>
            </a:r>
            <a:r>
              <a:rPr dirty="0" sz="24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Tahoma"/>
                <a:cs typeface="Tahoma"/>
              </a:rPr>
              <a:t>и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познакомимся</a:t>
            </a:r>
            <a:r>
              <a:rPr dirty="0" sz="24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dirty="0" sz="24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различными</a:t>
            </a:r>
            <a:r>
              <a:rPr dirty="0" sz="24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сервисами.</a:t>
            </a:r>
            <a:endParaRPr sz="2400">
              <a:latin typeface="Tahoma"/>
              <a:cs typeface="Tahoma"/>
            </a:endParaRPr>
          </a:p>
          <a:p>
            <a:pPr marL="533400" marR="179705" indent="-533400">
              <a:lnSpc>
                <a:spcPct val="114999"/>
              </a:lnSpc>
              <a:buFont typeface="MS PGothic"/>
              <a:buChar char="➔"/>
              <a:tabLst>
                <a:tab pos="533400" algn="l"/>
              </a:tabLst>
            </a:pP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Разберемся,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60">
                <a:solidFill>
                  <a:srgbClr val="FFFFFF"/>
                </a:solidFill>
                <a:latin typeface="Tahoma"/>
                <a:cs typeface="Tahoma"/>
              </a:rPr>
              <a:t>как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устанавливать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Git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создавать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репозитории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Tahoma"/>
                <a:cs typeface="Tahoma"/>
              </a:rPr>
              <a:t>и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пользоваться</a:t>
            </a:r>
            <a:r>
              <a:rPr dirty="0" sz="2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его</a:t>
            </a:r>
            <a:r>
              <a:rPr dirty="0" sz="2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базовыми</a:t>
            </a:r>
            <a:r>
              <a:rPr dirty="0" sz="2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функциями</a:t>
            </a:r>
            <a:r>
              <a:rPr dirty="0" sz="2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254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dirty="0" sz="2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возможностями.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dirty="0" sz="2400" spc="-50">
                <a:solidFill>
                  <a:srgbClr val="FFFFFF"/>
                </a:solidFill>
                <a:latin typeface="MS PGothic"/>
                <a:cs typeface="MS PGothic"/>
              </a:rPr>
              <a:t>➔</a:t>
            </a:r>
            <a:endParaRPr sz="2400">
              <a:latin typeface="MS PGothic"/>
              <a:cs typeface="MS PGothic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" y="7561263"/>
            <a:ext cx="10286996" cy="272573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6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0286999" y="0"/>
                </a:lnTo>
                <a:lnTo>
                  <a:pt x="10286999" y="10286999"/>
                </a:lnTo>
                <a:close/>
              </a:path>
            </a:pathLst>
          </a:custGeom>
          <a:solidFill>
            <a:srgbClr val="C91C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739" y="1733122"/>
            <a:ext cx="1720214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-25">
                <a:solidFill>
                  <a:srgbClr val="FFFFFF"/>
                </a:solidFill>
              </a:rPr>
              <a:t>06</a:t>
            </a:r>
            <a:endParaRPr sz="12000"/>
          </a:p>
        </p:txBody>
      </p:sp>
      <p:sp>
        <p:nvSpPr>
          <p:cNvPr id="4" name="object 4" descr=""/>
          <p:cNvSpPr txBox="1"/>
          <p:nvPr/>
        </p:nvSpPr>
        <p:spPr>
          <a:xfrm>
            <a:off x="630237" y="3389549"/>
            <a:ext cx="5819140" cy="3152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z="6000" spc="110">
                <a:solidFill>
                  <a:srgbClr val="FFFFFF"/>
                </a:solidFill>
                <a:latin typeface="Tahoma"/>
                <a:cs typeface="Tahoma"/>
              </a:rPr>
              <a:t>Делаем</a:t>
            </a:r>
            <a:r>
              <a:rPr dirty="0" sz="60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 spc="-10">
                <a:solidFill>
                  <a:srgbClr val="FFFFFF"/>
                </a:solidFill>
                <a:latin typeface="Tahoma"/>
                <a:cs typeface="Tahoma"/>
              </a:rPr>
              <a:t>todo- </a:t>
            </a:r>
            <a:r>
              <a:rPr dirty="0" sz="6000" spc="70">
                <a:solidFill>
                  <a:srgbClr val="FFFFFF"/>
                </a:solidFill>
                <a:latin typeface="Tahoma"/>
                <a:cs typeface="Tahoma"/>
              </a:rPr>
              <a:t>лис</a:t>
            </a:r>
            <a:r>
              <a:rPr dirty="0" sz="6000" spc="-605">
                <a:solidFill>
                  <a:srgbClr val="FFFFFF"/>
                </a:solidFill>
                <a:latin typeface="Tahoma"/>
                <a:cs typeface="Tahoma"/>
              </a:rPr>
              <a:t>т</a:t>
            </a:r>
            <a:r>
              <a:rPr dirty="0" sz="6000" spc="7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6000" spc="-3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 spc="-10">
                <a:solidFill>
                  <a:srgbClr val="FFFFFF"/>
                </a:solidFill>
                <a:latin typeface="Tahoma"/>
                <a:cs typeface="Tahoma"/>
              </a:rPr>
              <a:t>Директивы </a:t>
            </a:r>
            <a:r>
              <a:rPr dirty="0" sz="6000" spc="-80">
                <a:solidFill>
                  <a:srgbClr val="FFFFFF"/>
                </a:solidFill>
                <a:latin typeface="Tahoma"/>
                <a:cs typeface="Tahoma"/>
              </a:rPr>
              <a:t>V-</a:t>
            </a:r>
            <a:r>
              <a:rPr dirty="0" sz="600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dirty="0" sz="6000" spc="-2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dirty="0" sz="6000" spc="-2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 spc="-80">
                <a:solidFill>
                  <a:srgbClr val="FFFFFF"/>
                </a:solidFill>
                <a:latin typeface="Tahoma"/>
                <a:cs typeface="Tahoma"/>
              </a:rPr>
              <a:t>V-</a:t>
            </a:r>
            <a:r>
              <a:rPr dirty="0" sz="6000" spc="-1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endParaRPr sz="6000">
              <a:latin typeface="Tahoma"/>
              <a:cs typeface="Tahom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058" y="3961055"/>
            <a:ext cx="6325943" cy="632594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193" y="271065"/>
            <a:ext cx="1950720" cy="97614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934216"/>
            <a:ext cx="10287000" cy="6353175"/>
            <a:chOff x="0" y="3934216"/>
            <a:chExt cx="10287000" cy="63531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53263"/>
              <a:ext cx="10287000" cy="323373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371" y="3934216"/>
              <a:ext cx="10082300" cy="46292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42937" y="4268463"/>
              <a:ext cx="8990330" cy="3537585"/>
            </a:xfrm>
            <a:custGeom>
              <a:avLst/>
              <a:gdLst/>
              <a:ahLst/>
              <a:cxnLst/>
              <a:rect l="l" t="t" r="r" b="b"/>
              <a:pathLst>
                <a:path w="8990330" h="3537584">
                  <a:moveTo>
                    <a:pt x="8813851" y="3536999"/>
                  </a:moveTo>
                  <a:lnTo>
                    <a:pt x="176248" y="3536999"/>
                  </a:lnTo>
                  <a:lnTo>
                    <a:pt x="129394" y="3530704"/>
                  </a:lnTo>
                  <a:lnTo>
                    <a:pt x="87292" y="3512936"/>
                  </a:lnTo>
                  <a:lnTo>
                    <a:pt x="51622" y="3485378"/>
                  </a:lnTo>
                  <a:lnTo>
                    <a:pt x="24063" y="3449707"/>
                  </a:lnTo>
                  <a:lnTo>
                    <a:pt x="6295" y="3407605"/>
                  </a:lnTo>
                  <a:lnTo>
                    <a:pt x="0" y="3360751"/>
                  </a:lnTo>
                  <a:lnTo>
                    <a:pt x="0" y="176248"/>
                  </a:lnTo>
                  <a:lnTo>
                    <a:pt x="6295" y="129394"/>
                  </a:lnTo>
                  <a:lnTo>
                    <a:pt x="24063" y="87292"/>
                  </a:lnTo>
                  <a:lnTo>
                    <a:pt x="51622" y="51621"/>
                  </a:lnTo>
                  <a:lnTo>
                    <a:pt x="87292" y="24063"/>
                  </a:lnTo>
                  <a:lnTo>
                    <a:pt x="129394" y="6295"/>
                  </a:lnTo>
                  <a:lnTo>
                    <a:pt x="176248" y="0"/>
                  </a:lnTo>
                  <a:lnTo>
                    <a:pt x="8813851" y="0"/>
                  </a:lnTo>
                  <a:lnTo>
                    <a:pt x="8881298" y="13416"/>
                  </a:lnTo>
                  <a:lnTo>
                    <a:pt x="8938477" y="51621"/>
                  </a:lnTo>
                  <a:lnTo>
                    <a:pt x="8976683" y="108801"/>
                  </a:lnTo>
                  <a:lnTo>
                    <a:pt x="8990099" y="176248"/>
                  </a:lnTo>
                  <a:lnTo>
                    <a:pt x="8990099" y="3360751"/>
                  </a:lnTo>
                  <a:lnTo>
                    <a:pt x="8983803" y="3407605"/>
                  </a:lnTo>
                  <a:lnTo>
                    <a:pt x="8966036" y="3449707"/>
                  </a:lnTo>
                  <a:lnTo>
                    <a:pt x="8938477" y="3485378"/>
                  </a:lnTo>
                  <a:lnTo>
                    <a:pt x="8902807" y="3512936"/>
                  </a:lnTo>
                  <a:lnTo>
                    <a:pt x="8860705" y="3530704"/>
                  </a:lnTo>
                  <a:lnTo>
                    <a:pt x="8813851" y="3536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2066" y="1711573"/>
            <a:ext cx="344868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91C4B"/>
                </a:solidFill>
              </a:rPr>
              <a:t>Об</a:t>
            </a:r>
            <a:r>
              <a:rPr dirty="0" spc="-15">
                <a:solidFill>
                  <a:srgbClr val="C91C4B"/>
                </a:solidFill>
              </a:rPr>
              <a:t> </a:t>
            </a:r>
            <a:r>
              <a:rPr dirty="0" spc="-10">
                <a:solidFill>
                  <a:srgbClr val="C91C4B"/>
                </a:solidFill>
              </a:rPr>
              <a:t>уроке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610" y="370552"/>
            <a:ext cx="1660281" cy="72603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888547" y="5539826"/>
            <a:ext cx="8131175" cy="1693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z="2400" spc="180">
                <a:latin typeface="Tahoma"/>
                <a:cs typeface="Tahoma"/>
              </a:rPr>
              <a:t>В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этом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уроке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мы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продолжим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нашу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работу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над </a:t>
            </a:r>
            <a:r>
              <a:rPr dirty="0" sz="2400">
                <a:latin typeface="Tahoma"/>
                <a:cs typeface="Tahoma"/>
              </a:rPr>
              <a:t>приложением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научим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его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добавлять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задачи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общий </a:t>
            </a:r>
            <a:r>
              <a:rPr dirty="0" sz="2400">
                <a:latin typeface="Tahoma"/>
                <a:cs typeface="Tahoma"/>
              </a:rPr>
              <a:t>список.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180">
                <a:latin typeface="Tahoma"/>
                <a:cs typeface="Tahoma"/>
              </a:rPr>
              <a:t>В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процессе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работы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познакомимся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с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директивами </a:t>
            </a:r>
            <a:r>
              <a:rPr dirty="0" sz="2400" spc="-40">
                <a:latin typeface="Tahoma"/>
                <a:cs typeface="Tahoma"/>
              </a:rPr>
              <a:t>V-</a:t>
            </a:r>
            <a:r>
              <a:rPr dirty="0" sz="2400">
                <a:latin typeface="Tahoma"/>
                <a:cs typeface="Tahoma"/>
              </a:rPr>
              <a:t>on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V-</a:t>
            </a:r>
            <a:r>
              <a:rPr dirty="0" sz="2400" spc="-10">
                <a:latin typeface="Tahoma"/>
                <a:cs typeface="Tahoma"/>
              </a:rPr>
              <a:t>model.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074" y="1082735"/>
            <a:ext cx="7868284" cy="3180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/>
              <a:t>Создание</a:t>
            </a:r>
            <a:r>
              <a:rPr dirty="0" spc="-415"/>
              <a:t> </a:t>
            </a:r>
            <a:r>
              <a:rPr dirty="0" spc="-10"/>
              <a:t>задач. </a:t>
            </a:r>
            <a:r>
              <a:rPr dirty="0"/>
              <a:t>События.</a:t>
            </a:r>
            <a:r>
              <a:rPr dirty="0" spc="-55"/>
              <a:t> </a:t>
            </a:r>
            <a:r>
              <a:rPr dirty="0" spc="-20"/>
              <a:t>Директива </a:t>
            </a:r>
            <a:r>
              <a:rPr dirty="0" spc="-10"/>
              <a:t>v-</a:t>
            </a:r>
            <a:r>
              <a:rPr dirty="0" spc="-25"/>
              <a:t>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2"/>
            <a:ext cx="1660287" cy="72603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54041" y="4090973"/>
            <a:ext cx="7980680" cy="3604895"/>
          </a:xfrm>
          <a:prstGeom prst="rect">
            <a:avLst/>
          </a:prstGeom>
        </p:spPr>
        <p:txBody>
          <a:bodyPr wrap="square" lIns="0" tIns="19431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1530"/>
              </a:spcBef>
            </a:pPr>
            <a:r>
              <a:rPr dirty="0" sz="2400">
                <a:latin typeface="Tahoma"/>
                <a:cs typeface="Tahoma"/>
              </a:rPr>
              <a:t>Синтаксис</a:t>
            </a:r>
            <a:r>
              <a:rPr dirty="0" sz="2400" spc="14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директивы:</a:t>
            </a:r>
            <a:endParaRPr sz="2400">
              <a:latin typeface="Tahoma"/>
              <a:cs typeface="Tahoma"/>
            </a:endParaRPr>
          </a:p>
          <a:p>
            <a:pPr marL="545465" indent="-532765">
              <a:lnSpc>
                <a:spcPct val="100000"/>
              </a:lnSpc>
              <a:spcBef>
                <a:spcPts val="1430"/>
              </a:spcBef>
              <a:buFont typeface="MS PGothic"/>
              <a:buChar char="➔"/>
              <a:tabLst>
                <a:tab pos="545465" algn="l"/>
              </a:tabLst>
            </a:pPr>
            <a:r>
              <a:rPr dirty="0" sz="2400" spc="-25">
                <a:latin typeface="Tahoma"/>
                <a:cs typeface="Tahoma"/>
              </a:rPr>
              <a:t>v-on</a:t>
            </a:r>
            <a:endParaRPr sz="2400">
              <a:latin typeface="Tahoma"/>
              <a:cs typeface="Tahoma"/>
            </a:endParaRPr>
          </a:p>
          <a:p>
            <a:pPr marL="545465" indent="-532765">
              <a:lnSpc>
                <a:spcPct val="100000"/>
              </a:lnSpc>
              <a:spcBef>
                <a:spcPts val="1435"/>
              </a:spcBef>
              <a:buFont typeface="MS PGothic"/>
              <a:buChar char="➔"/>
              <a:tabLst>
                <a:tab pos="545465" algn="l"/>
              </a:tabLst>
            </a:pPr>
            <a:r>
              <a:rPr dirty="0" sz="2400" spc="-10">
                <a:latin typeface="Tahoma"/>
                <a:cs typeface="Tahoma"/>
              </a:rPr>
              <a:t>двоеточие</a:t>
            </a:r>
            <a:endParaRPr sz="2400">
              <a:latin typeface="Tahoma"/>
              <a:cs typeface="Tahoma"/>
            </a:endParaRPr>
          </a:p>
          <a:p>
            <a:pPr marL="546100" marR="5080" indent="-533400">
              <a:lnSpc>
                <a:spcPct val="114999"/>
              </a:lnSpc>
              <a:spcBef>
                <a:spcPts val="1000"/>
              </a:spcBef>
              <a:buFont typeface="MS PGothic"/>
              <a:buChar char="➔"/>
              <a:tabLst>
                <a:tab pos="546100" algn="l"/>
              </a:tabLst>
            </a:pPr>
            <a:r>
              <a:rPr dirty="0" sz="2400">
                <a:latin typeface="Tahoma"/>
                <a:cs typeface="Tahoma"/>
              </a:rPr>
              <a:t>название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события,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которые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мы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хотим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обработать.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130">
                <a:latin typeface="Tahoma"/>
                <a:cs typeface="Tahoma"/>
              </a:rPr>
              <a:t>В </a:t>
            </a:r>
            <a:r>
              <a:rPr dirty="0" sz="2400" spc="50">
                <a:latin typeface="Tahoma"/>
                <a:cs typeface="Tahoma"/>
              </a:rPr>
              <a:t>нашем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случае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это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“click”</a:t>
            </a:r>
            <a:endParaRPr sz="2400">
              <a:latin typeface="Tahoma"/>
              <a:cs typeface="Tahoma"/>
            </a:endParaRPr>
          </a:p>
          <a:p>
            <a:pPr marL="546100" marR="542925" indent="-533400">
              <a:lnSpc>
                <a:spcPct val="114999"/>
              </a:lnSpc>
              <a:spcBef>
                <a:spcPts val="1000"/>
              </a:spcBef>
              <a:buFont typeface="MS PGothic"/>
              <a:buChar char="➔"/>
              <a:tabLst>
                <a:tab pos="546100" algn="l"/>
              </a:tabLst>
            </a:pPr>
            <a:r>
              <a:rPr dirty="0" sz="2400" spc="180">
                <a:latin typeface="Tahoma"/>
                <a:cs typeface="Tahoma"/>
              </a:rPr>
              <a:t>В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значении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пишем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код,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который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выполнится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при </a:t>
            </a:r>
            <a:r>
              <a:rPr dirty="0" sz="2400">
                <a:latin typeface="Tahoma"/>
                <a:cs typeface="Tahoma"/>
              </a:rPr>
              <a:t>срабатывании</a:t>
            </a:r>
            <a:r>
              <a:rPr dirty="0" sz="2400" spc="3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события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724775"/>
            <a:ext cx="10286992" cy="256222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50" y="3410300"/>
            <a:ext cx="9655424" cy="296193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622" y="3466750"/>
            <a:ext cx="9717750" cy="209304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286" y="3747425"/>
            <a:ext cx="9546425" cy="15316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91C4B"/>
                </a:solidFill>
              </a:rPr>
              <a:t>Пример</a:t>
            </a:r>
            <a:r>
              <a:rPr dirty="0" spc="-35">
                <a:solidFill>
                  <a:srgbClr val="C91C4B"/>
                </a:solidFill>
              </a:rPr>
              <a:t> </a:t>
            </a:r>
            <a:r>
              <a:rPr dirty="0" spc="-50">
                <a:solidFill>
                  <a:srgbClr val="C91C4B"/>
                </a:solidFill>
              </a:rPr>
              <a:t>1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1" cy="72603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02066" y="3347939"/>
            <a:ext cx="7673975" cy="2944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0">
              <a:lnSpc>
                <a:spcPct val="113999"/>
              </a:lnSpc>
              <a:spcBef>
                <a:spcPts val="100"/>
              </a:spcBef>
            </a:pPr>
            <a:r>
              <a:rPr dirty="0" sz="2800" spc="100">
                <a:latin typeface="Tahoma"/>
                <a:cs typeface="Tahoma"/>
              </a:rPr>
              <a:t>Мы</a:t>
            </a:r>
            <a:r>
              <a:rPr dirty="0" sz="2800" spc="-6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сильно</a:t>
            </a:r>
            <a:r>
              <a:rPr dirty="0" sz="2800" spc="-5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завязаны</a:t>
            </a:r>
            <a:r>
              <a:rPr dirty="0" sz="2800" spc="-6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на</a:t>
            </a:r>
            <a:r>
              <a:rPr dirty="0" sz="2800" spc="-55">
                <a:latin typeface="Tahoma"/>
                <a:cs typeface="Tahoma"/>
              </a:rPr>
              <a:t> </a:t>
            </a:r>
            <a:r>
              <a:rPr dirty="0" sz="2800" spc="120">
                <a:latin typeface="Tahoma"/>
                <a:cs typeface="Tahoma"/>
              </a:rPr>
              <a:t>HTML</a:t>
            </a:r>
            <a:r>
              <a:rPr dirty="0" sz="2800" spc="-165">
                <a:latin typeface="Tahoma"/>
                <a:cs typeface="Tahoma"/>
              </a:rPr>
              <a:t> </a:t>
            </a:r>
            <a:r>
              <a:rPr dirty="0" sz="2800" spc="-40">
                <a:latin typeface="Tahoma"/>
                <a:cs typeface="Tahoma"/>
              </a:rPr>
              <a:t>разметку,</a:t>
            </a:r>
            <a:r>
              <a:rPr dirty="0" sz="2800" spc="-60">
                <a:latin typeface="Tahoma"/>
                <a:cs typeface="Tahoma"/>
              </a:rPr>
              <a:t> </a:t>
            </a:r>
            <a:r>
              <a:rPr dirty="0" sz="2800" spc="70">
                <a:latin typeface="Tahoma"/>
                <a:cs typeface="Tahoma"/>
              </a:rPr>
              <a:t>а</a:t>
            </a:r>
            <a:r>
              <a:rPr dirty="0" sz="2800" spc="-55">
                <a:latin typeface="Tahoma"/>
                <a:cs typeface="Tahoma"/>
              </a:rPr>
              <a:t> </a:t>
            </a:r>
            <a:r>
              <a:rPr dirty="0" sz="2800" spc="-25">
                <a:latin typeface="Tahoma"/>
                <a:cs typeface="Tahoma"/>
              </a:rPr>
              <a:t>вся </a:t>
            </a:r>
            <a:r>
              <a:rPr dirty="0" sz="2800">
                <a:latin typeface="Tahoma"/>
                <a:cs typeface="Tahoma"/>
              </a:rPr>
              <a:t>важная</a:t>
            </a:r>
            <a:r>
              <a:rPr dirty="0" sz="2800" spc="-2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информация</a:t>
            </a:r>
            <a:r>
              <a:rPr dirty="0" sz="2800" spc="-1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хранится</a:t>
            </a:r>
            <a:r>
              <a:rPr dirty="0" sz="2800" spc="-2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в</a:t>
            </a:r>
            <a:r>
              <a:rPr dirty="0" sz="2800" spc="-15">
                <a:latin typeface="Tahoma"/>
                <a:cs typeface="Tahoma"/>
              </a:rPr>
              <a:t> </a:t>
            </a:r>
            <a:r>
              <a:rPr dirty="0" sz="2800" spc="135">
                <a:latin typeface="Tahoma"/>
                <a:cs typeface="Tahoma"/>
              </a:rPr>
              <a:t>DOM </a:t>
            </a:r>
            <a:r>
              <a:rPr dirty="0" sz="2800" spc="-10">
                <a:latin typeface="Tahoma"/>
                <a:cs typeface="Tahoma"/>
              </a:rPr>
              <a:t>элементах.</a:t>
            </a:r>
            <a:endParaRPr sz="2800">
              <a:latin typeface="Tahoma"/>
              <a:cs typeface="Tahoma"/>
            </a:endParaRPr>
          </a:p>
          <a:p>
            <a:pPr marL="12700" marR="5080">
              <a:lnSpc>
                <a:spcPct val="113999"/>
              </a:lnSpc>
            </a:pPr>
            <a:r>
              <a:rPr dirty="0" sz="2800" spc="75">
                <a:latin typeface="Tahoma"/>
                <a:cs typeface="Tahoma"/>
              </a:rPr>
              <a:t>Сейчас</a:t>
            </a:r>
            <a:r>
              <a:rPr dirty="0" sz="2800" spc="-90">
                <a:latin typeface="Tahoma"/>
                <a:cs typeface="Tahoma"/>
              </a:rPr>
              <a:t> </a:t>
            </a:r>
            <a:r>
              <a:rPr dirty="0" sz="2800" spc="90">
                <a:latin typeface="Tahoma"/>
                <a:cs typeface="Tahoma"/>
              </a:rPr>
              <a:t>мы</a:t>
            </a:r>
            <a:r>
              <a:rPr dirty="0" sz="2800" spc="-9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посмотрим</a:t>
            </a:r>
            <a:r>
              <a:rPr dirty="0" sz="2800" spc="-95">
                <a:latin typeface="Tahoma"/>
                <a:cs typeface="Tahoma"/>
              </a:rPr>
              <a:t> </a:t>
            </a:r>
            <a:r>
              <a:rPr dirty="0" sz="2800" spc="-25">
                <a:latin typeface="Tahoma"/>
                <a:cs typeface="Tahoma"/>
              </a:rPr>
              <a:t>какие</a:t>
            </a:r>
            <a:r>
              <a:rPr dirty="0" sz="2800" spc="-9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могут</a:t>
            </a:r>
            <a:r>
              <a:rPr dirty="0" sz="2800" spc="-90">
                <a:latin typeface="Tahoma"/>
                <a:cs typeface="Tahoma"/>
              </a:rPr>
              <a:t> </a:t>
            </a:r>
            <a:r>
              <a:rPr dirty="0" sz="2800" spc="-10">
                <a:latin typeface="Tahoma"/>
                <a:cs typeface="Tahoma"/>
              </a:rPr>
              <a:t>возникнуть </a:t>
            </a:r>
            <a:r>
              <a:rPr dirty="0" sz="2800">
                <a:latin typeface="Tahoma"/>
                <a:cs typeface="Tahoma"/>
              </a:rPr>
              <a:t>проблемы,</a:t>
            </a:r>
            <a:r>
              <a:rPr dirty="0" sz="2800" spc="-30">
                <a:latin typeface="Tahoma"/>
                <a:cs typeface="Tahoma"/>
              </a:rPr>
              <a:t> </a:t>
            </a:r>
            <a:r>
              <a:rPr dirty="0" sz="2800" spc="55">
                <a:latin typeface="Tahoma"/>
                <a:cs typeface="Tahoma"/>
              </a:rPr>
              <a:t>если</a:t>
            </a:r>
            <a:r>
              <a:rPr dirty="0" sz="2800" spc="-30">
                <a:latin typeface="Tahoma"/>
                <a:cs typeface="Tahoma"/>
              </a:rPr>
              <a:t> </a:t>
            </a:r>
            <a:r>
              <a:rPr dirty="0" sz="2800" spc="90">
                <a:latin typeface="Tahoma"/>
                <a:cs typeface="Tahoma"/>
              </a:rPr>
              <a:t>мы</a:t>
            </a:r>
            <a:r>
              <a:rPr dirty="0" sz="2800" spc="-3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изменим</a:t>
            </a:r>
            <a:r>
              <a:rPr dirty="0" sz="2800" spc="-30">
                <a:latin typeface="Tahoma"/>
                <a:cs typeface="Tahoma"/>
              </a:rPr>
              <a:t> </a:t>
            </a:r>
            <a:r>
              <a:rPr dirty="0" sz="2800" spc="-10">
                <a:latin typeface="Tahoma"/>
                <a:cs typeface="Tahoma"/>
              </a:rPr>
              <a:t>структуру разметки.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724775"/>
            <a:ext cx="10286992" cy="256222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524" y="4495963"/>
            <a:ext cx="9058350" cy="548977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38" y="2270988"/>
            <a:ext cx="9845125" cy="5950922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8476" y="2812725"/>
            <a:ext cx="8794120" cy="2237393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4474" y="4151963"/>
            <a:ext cx="9308250" cy="1236974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124" y="3675525"/>
            <a:ext cx="9792747" cy="1675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137" y="3824613"/>
            <a:ext cx="9754725" cy="13773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934216"/>
            <a:ext cx="10287000" cy="6353175"/>
            <a:chOff x="0" y="3934216"/>
            <a:chExt cx="10287000" cy="63531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53263"/>
              <a:ext cx="10287000" cy="323373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371" y="3934216"/>
              <a:ext cx="10082300" cy="46292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42937" y="4268463"/>
              <a:ext cx="8990330" cy="3537585"/>
            </a:xfrm>
            <a:custGeom>
              <a:avLst/>
              <a:gdLst/>
              <a:ahLst/>
              <a:cxnLst/>
              <a:rect l="l" t="t" r="r" b="b"/>
              <a:pathLst>
                <a:path w="8990330" h="3537584">
                  <a:moveTo>
                    <a:pt x="8813851" y="3536999"/>
                  </a:moveTo>
                  <a:lnTo>
                    <a:pt x="176248" y="3536999"/>
                  </a:lnTo>
                  <a:lnTo>
                    <a:pt x="129394" y="3530704"/>
                  </a:lnTo>
                  <a:lnTo>
                    <a:pt x="87292" y="3512936"/>
                  </a:lnTo>
                  <a:lnTo>
                    <a:pt x="51622" y="3485378"/>
                  </a:lnTo>
                  <a:lnTo>
                    <a:pt x="24063" y="3449707"/>
                  </a:lnTo>
                  <a:lnTo>
                    <a:pt x="6295" y="3407605"/>
                  </a:lnTo>
                  <a:lnTo>
                    <a:pt x="0" y="3360751"/>
                  </a:lnTo>
                  <a:lnTo>
                    <a:pt x="0" y="176248"/>
                  </a:lnTo>
                  <a:lnTo>
                    <a:pt x="6295" y="129394"/>
                  </a:lnTo>
                  <a:lnTo>
                    <a:pt x="24063" y="87292"/>
                  </a:lnTo>
                  <a:lnTo>
                    <a:pt x="51622" y="51621"/>
                  </a:lnTo>
                  <a:lnTo>
                    <a:pt x="87292" y="24063"/>
                  </a:lnTo>
                  <a:lnTo>
                    <a:pt x="129394" y="6295"/>
                  </a:lnTo>
                  <a:lnTo>
                    <a:pt x="176248" y="0"/>
                  </a:lnTo>
                  <a:lnTo>
                    <a:pt x="8813851" y="0"/>
                  </a:lnTo>
                  <a:lnTo>
                    <a:pt x="8881298" y="13416"/>
                  </a:lnTo>
                  <a:lnTo>
                    <a:pt x="8938477" y="51621"/>
                  </a:lnTo>
                  <a:lnTo>
                    <a:pt x="8976683" y="108801"/>
                  </a:lnTo>
                  <a:lnTo>
                    <a:pt x="8990099" y="176248"/>
                  </a:lnTo>
                  <a:lnTo>
                    <a:pt x="8990099" y="3360751"/>
                  </a:lnTo>
                  <a:lnTo>
                    <a:pt x="8983803" y="3407605"/>
                  </a:lnTo>
                  <a:lnTo>
                    <a:pt x="8966036" y="3449707"/>
                  </a:lnTo>
                  <a:lnTo>
                    <a:pt x="8938477" y="3485378"/>
                  </a:lnTo>
                  <a:lnTo>
                    <a:pt x="8902807" y="3512936"/>
                  </a:lnTo>
                  <a:lnTo>
                    <a:pt x="8860705" y="3530704"/>
                  </a:lnTo>
                  <a:lnTo>
                    <a:pt x="8813851" y="3536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2066" y="1711573"/>
            <a:ext cx="721487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91C4B"/>
                </a:solidFill>
              </a:rPr>
              <a:t>Домашнее</a:t>
            </a:r>
            <a:r>
              <a:rPr dirty="0" spc="-385">
                <a:solidFill>
                  <a:srgbClr val="C91C4B"/>
                </a:solidFill>
              </a:rPr>
              <a:t> </a:t>
            </a:r>
            <a:r>
              <a:rPr dirty="0" spc="-10">
                <a:solidFill>
                  <a:srgbClr val="C91C4B"/>
                </a:solidFill>
              </a:rPr>
              <a:t>задание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610" y="370552"/>
            <a:ext cx="1660281" cy="72603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742574" y="2648194"/>
            <a:ext cx="8420100" cy="4536440"/>
          </a:xfrm>
          <a:prstGeom prst="rect">
            <a:avLst/>
          </a:prstGeom>
        </p:spPr>
        <p:txBody>
          <a:bodyPr wrap="square" lIns="0" tIns="21971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1730"/>
              </a:spcBef>
            </a:pPr>
            <a:r>
              <a:rPr dirty="0" sz="2400">
                <a:latin typeface="Tahoma"/>
                <a:cs typeface="Tahoma"/>
              </a:rPr>
              <a:t>Повторите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все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действия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из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урока:</a:t>
            </a:r>
            <a:endParaRPr sz="2400">
              <a:latin typeface="Tahoma"/>
              <a:cs typeface="Tahoma"/>
            </a:endParaRPr>
          </a:p>
          <a:p>
            <a:pPr marL="546100" marR="25400" indent="-533400">
              <a:lnSpc>
                <a:spcPct val="114999"/>
              </a:lnSpc>
              <a:spcBef>
                <a:spcPts val="1200"/>
              </a:spcBef>
              <a:buFont typeface="MS PGothic"/>
              <a:buChar char="➔"/>
              <a:tabLst>
                <a:tab pos="546100" algn="l"/>
              </a:tabLst>
            </a:pPr>
            <a:r>
              <a:rPr dirty="0" sz="2400">
                <a:latin typeface="Tahoma"/>
                <a:cs typeface="Tahoma"/>
              </a:rPr>
              <a:t>Обработайте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нажатие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-65">
                <a:latin typeface="Tahoma"/>
                <a:cs typeface="Tahoma"/>
              </a:rPr>
              <a:t>кнопку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с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помощью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директивы </a:t>
            </a:r>
            <a:r>
              <a:rPr dirty="0" sz="2400" spc="-25">
                <a:latin typeface="Tahoma"/>
                <a:cs typeface="Tahoma"/>
              </a:rPr>
              <a:t>v-</a:t>
            </a:r>
            <a:r>
              <a:rPr dirty="0" sz="2400">
                <a:latin typeface="Tahoma"/>
                <a:cs typeface="Tahoma"/>
              </a:rPr>
              <a:t>on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добавляйте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новую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задачу.</a:t>
            </a:r>
            <a:endParaRPr sz="2400">
              <a:latin typeface="Tahoma"/>
              <a:cs typeface="Tahoma"/>
            </a:endParaRPr>
          </a:p>
          <a:p>
            <a:pPr marL="546100" marR="99060" indent="-533400">
              <a:lnSpc>
                <a:spcPct val="114999"/>
              </a:lnSpc>
              <a:buFont typeface="MS PGothic"/>
              <a:buChar char="➔"/>
              <a:tabLst>
                <a:tab pos="546100" algn="l"/>
              </a:tabLst>
            </a:pPr>
            <a:r>
              <a:rPr dirty="0" sz="2400">
                <a:latin typeface="Tahoma"/>
                <a:cs typeface="Tahoma"/>
              </a:rPr>
              <a:t>Свяжите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значение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поля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с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состоянием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через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директиву </a:t>
            </a:r>
            <a:r>
              <a:rPr dirty="0" sz="2400" spc="-25">
                <a:latin typeface="Tahoma"/>
                <a:cs typeface="Tahoma"/>
              </a:rPr>
              <a:t>v-</a:t>
            </a:r>
            <a:r>
              <a:rPr dirty="0" sz="2400" spc="-10">
                <a:latin typeface="Tahoma"/>
                <a:cs typeface="Tahoma"/>
              </a:rPr>
              <a:t>model.</a:t>
            </a:r>
            <a:endParaRPr sz="2400">
              <a:latin typeface="Tahoma"/>
              <a:cs typeface="Tahoma"/>
            </a:endParaRPr>
          </a:p>
          <a:p>
            <a:pPr marL="546100" marR="5080" indent="-533400">
              <a:lnSpc>
                <a:spcPct val="114999"/>
              </a:lnSpc>
              <a:buFont typeface="MS PGothic"/>
              <a:buChar char="➔"/>
              <a:tabLst>
                <a:tab pos="546100" algn="l"/>
              </a:tabLst>
            </a:pPr>
            <a:r>
              <a:rPr dirty="0" sz="2400">
                <a:latin typeface="Tahoma"/>
                <a:cs typeface="Tahoma"/>
              </a:rPr>
              <a:t>Добавьте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обработчик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события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submit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65">
                <a:latin typeface="Tahoma"/>
                <a:cs typeface="Tahoma"/>
              </a:rPr>
              <a:t>форме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для </a:t>
            </a:r>
            <a:r>
              <a:rPr dirty="0" sz="2400">
                <a:latin typeface="Tahoma"/>
                <a:cs typeface="Tahoma"/>
              </a:rPr>
              <a:t>добавления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новой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задачи,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чтоб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задачу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можно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30">
                <a:latin typeface="Tahoma"/>
                <a:cs typeface="Tahoma"/>
              </a:rPr>
              <a:t>было </a:t>
            </a:r>
            <a:r>
              <a:rPr dirty="0" sz="2400">
                <a:latin typeface="Tahoma"/>
                <a:cs typeface="Tahoma"/>
              </a:rPr>
              <a:t>добавлять,</a:t>
            </a:r>
            <a:r>
              <a:rPr dirty="0" sz="2400" spc="-1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нажав</a:t>
            </a:r>
            <a:r>
              <a:rPr dirty="0" sz="2400" spc="-1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enter</a:t>
            </a:r>
            <a:r>
              <a:rPr dirty="0" sz="2400" spc="-1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при</a:t>
            </a:r>
            <a:r>
              <a:rPr dirty="0" sz="2400" spc="-1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редактировании</a:t>
            </a:r>
            <a:r>
              <a:rPr dirty="0" sz="2400" spc="-13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текстового поля.</a:t>
            </a:r>
            <a:endParaRPr sz="2400">
              <a:latin typeface="Tahoma"/>
              <a:cs typeface="Tahoma"/>
            </a:endParaRPr>
          </a:p>
          <a:p>
            <a:pPr marL="545465" indent="-532765">
              <a:lnSpc>
                <a:spcPct val="100000"/>
              </a:lnSpc>
              <a:spcBef>
                <a:spcPts val="430"/>
              </a:spcBef>
              <a:buFont typeface="MS PGothic"/>
              <a:buChar char="➔"/>
              <a:tabLst>
                <a:tab pos="545465" algn="l"/>
              </a:tabLst>
            </a:pPr>
            <a:r>
              <a:rPr dirty="0" sz="2400">
                <a:latin typeface="Tahoma"/>
                <a:cs typeface="Tahoma"/>
              </a:rPr>
              <a:t>При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фокусе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поле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выведите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alert.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6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0286999" y="0"/>
                </a:lnTo>
                <a:lnTo>
                  <a:pt x="10286999" y="10286999"/>
                </a:lnTo>
                <a:close/>
              </a:path>
            </a:pathLst>
          </a:custGeom>
          <a:solidFill>
            <a:srgbClr val="C91C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239" y="1835022"/>
            <a:ext cx="1720214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-25">
                <a:solidFill>
                  <a:srgbClr val="FFFFFF"/>
                </a:solidFill>
              </a:rPr>
              <a:t>07</a:t>
            </a:r>
            <a:endParaRPr sz="120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058" y="3961056"/>
            <a:ext cx="6325944" cy="6325943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30251" y="3581654"/>
            <a:ext cx="5173345" cy="4195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z="6000" spc="110">
                <a:solidFill>
                  <a:srgbClr val="FFFFFF"/>
                </a:solidFill>
                <a:latin typeface="Tahoma"/>
                <a:cs typeface="Tahoma"/>
              </a:rPr>
              <a:t>Делаем</a:t>
            </a:r>
            <a:r>
              <a:rPr dirty="0" sz="60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 spc="-10">
                <a:solidFill>
                  <a:srgbClr val="FFFFFF"/>
                </a:solidFill>
                <a:latin typeface="Tahoma"/>
                <a:cs typeface="Tahoma"/>
              </a:rPr>
              <a:t>todo- </a:t>
            </a:r>
            <a:r>
              <a:rPr dirty="0" sz="6000" spc="65">
                <a:solidFill>
                  <a:srgbClr val="FFFFFF"/>
                </a:solidFill>
                <a:latin typeface="Tahoma"/>
                <a:cs typeface="Tahoma"/>
              </a:rPr>
              <a:t>лис</a:t>
            </a:r>
            <a:r>
              <a:rPr dirty="0" sz="6000" spc="-610">
                <a:solidFill>
                  <a:srgbClr val="FFFFFF"/>
                </a:solidFill>
                <a:latin typeface="Tahoma"/>
                <a:cs typeface="Tahoma"/>
              </a:rPr>
              <a:t>т</a:t>
            </a:r>
            <a:r>
              <a:rPr dirty="0" sz="6000" spc="6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6000" spc="-3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 spc="-75">
                <a:solidFill>
                  <a:srgbClr val="FFFFFF"/>
                </a:solidFill>
                <a:latin typeface="Tahoma"/>
                <a:cs typeface="Tahoma"/>
              </a:rPr>
              <a:t>Функции. </a:t>
            </a:r>
            <a:r>
              <a:rPr dirty="0" sz="6000" spc="-10">
                <a:solidFill>
                  <a:srgbClr val="FFFFFF"/>
                </a:solidFill>
                <a:latin typeface="Tahoma"/>
                <a:cs typeface="Tahoma"/>
              </a:rPr>
              <a:t>Директивы</a:t>
            </a:r>
            <a:endParaRPr sz="6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6000" spc="-80">
                <a:solidFill>
                  <a:srgbClr val="FFFFFF"/>
                </a:solidFill>
                <a:latin typeface="Tahoma"/>
                <a:cs typeface="Tahoma"/>
              </a:rPr>
              <a:t>V-</a:t>
            </a:r>
            <a:r>
              <a:rPr dirty="0" sz="6000" spc="65">
                <a:solidFill>
                  <a:srgbClr val="FFFFFF"/>
                </a:solidFill>
                <a:latin typeface="Tahoma"/>
                <a:cs typeface="Tahoma"/>
              </a:rPr>
              <a:t>else,</a:t>
            </a:r>
            <a:r>
              <a:rPr dirty="0" sz="60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 spc="-80">
                <a:solidFill>
                  <a:srgbClr val="FFFFFF"/>
                </a:solidFill>
                <a:latin typeface="Tahoma"/>
                <a:cs typeface="Tahoma"/>
              </a:rPr>
              <a:t>V-</a:t>
            </a:r>
            <a:r>
              <a:rPr dirty="0" sz="6000" spc="-20">
                <a:solidFill>
                  <a:srgbClr val="FFFFFF"/>
                </a:solidFill>
                <a:latin typeface="Tahoma"/>
                <a:cs typeface="Tahoma"/>
              </a:rPr>
              <a:t>show</a:t>
            </a:r>
            <a:endParaRPr sz="6000">
              <a:latin typeface="Tahoma"/>
              <a:cs typeface="Tahom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193" y="271065"/>
            <a:ext cx="1950720" cy="97614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934216"/>
            <a:ext cx="10287000" cy="6353175"/>
            <a:chOff x="0" y="3934216"/>
            <a:chExt cx="10287000" cy="63531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53263"/>
              <a:ext cx="10287000" cy="323373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371" y="3934216"/>
              <a:ext cx="10082300" cy="46292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42937" y="4268463"/>
              <a:ext cx="8990330" cy="3537585"/>
            </a:xfrm>
            <a:custGeom>
              <a:avLst/>
              <a:gdLst/>
              <a:ahLst/>
              <a:cxnLst/>
              <a:rect l="l" t="t" r="r" b="b"/>
              <a:pathLst>
                <a:path w="8990330" h="3537584">
                  <a:moveTo>
                    <a:pt x="8813851" y="3536999"/>
                  </a:moveTo>
                  <a:lnTo>
                    <a:pt x="176248" y="3536999"/>
                  </a:lnTo>
                  <a:lnTo>
                    <a:pt x="129394" y="3530704"/>
                  </a:lnTo>
                  <a:lnTo>
                    <a:pt x="87292" y="3512936"/>
                  </a:lnTo>
                  <a:lnTo>
                    <a:pt x="51622" y="3485378"/>
                  </a:lnTo>
                  <a:lnTo>
                    <a:pt x="24063" y="3449707"/>
                  </a:lnTo>
                  <a:lnTo>
                    <a:pt x="6295" y="3407605"/>
                  </a:lnTo>
                  <a:lnTo>
                    <a:pt x="0" y="3360751"/>
                  </a:lnTo>
                  <a:lnTo>
                    <a:pt x="0" y="176248"/>
                  </a:lnTo>
                  <a:lnTo>
                    <a:pt x="6295" y="129394"/>
                  </a:lnTo>
                  <a:lnTo>
                    <a:pt x="24063" y="87292"/>
                  </a:lnTo>
                  <a:lnTo>
                    <a:pt x="51622" y="51621"/>
                  </a:lnTo>
                  <a:lnTo>
                    <a:pt x="87292" y="24063"/>
                  </a:lnTo>
                  <a:lnTo>
                    <a:pt x="129394" y="6295"/>
                  </a:lnTo>
                  <a:lnTo>
                    <a:pt x="176248" y="0"/>
                  </a:lnTo>
                  <a:lnTo>
                    <a:pt x="8813851" y="0"/>
                  </a:lnTo>
                  <a:lnTo>
                    <a:pt x="8881298" y="13416"/>
                  </a:lnTo>
                  <a:lnTo>
                    <a:pt x="8938477" y="51621"/>
                  </a:lnTo>
                  <a:lnTo>
                    <a:pt x="8976683" y="108801"/>
                  </a:lnTo>
                  <a:lnTo>
                    <a:pt x="8990099" y="176248"/>
                  </a:lnTo>
                  <a:lnTo>
                    <a:pt x="8990099" y="3360751"/>
                  </a:lnTo>
                  <a:lnTo>
                    <a:pt x="8983803" y="3407605"/>
                  </a:lnTo>
                  <a:lnTo>
                    <a:pt x="8966036" y="3449707"/>
                  </a:lnTo>
                  <a:lnTo>
                    <a:pt x="8938477" y="3485378"/>
                  </a:lnTo>
                  <a:lnTo>
                    <a:pt x="8902807" y="3512936"/>
                  </a:lnTo>
                  <a:lnTo>
                    <a:pt x="8860705" y="3530704"/>
                  </a:lnTo>
                  <a:lnTo>
                    <a:pt x="8813851" y="3536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2066" y="1711573"/>
            <a:ext cx="344868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91C4B"/>
                </a:solidFill>
              </a:rPr>
              <a:t>Об</a:t>
            </a:r>
            <a:r>
              <a:rPr dirty="0" spc="-15">
                <a:solidFill>
                  <a:srgbClr val="C91C4B"/>
                </a:solidFill>
              </a:rPr>
              <a:t> </a:t>
            </a:r>
            <a:r>
              <a:rPr dirty="0" spc="-10">
                <a:solidFill>
                  <a:srgbClr val="C91C4B"/>
                </a:solidFill>
              </a:rPr>
              <a:t>уроке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610" y="370552"/>
            <a:ext cx="1660281" cy="72603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983172" y="4672294"/>
            <a:ext cx="8283575" cy="2128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 spc="180">
                <a:latin typeface="Tahoma"/>
                <a:cs typeface="Tahoma"/>
              </a:rPr>
              <a:t>В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этом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уроке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мы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добавим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наш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todo-</a:t>
            </a:r>
            <a:r>
              <a:rPr dirty="0" sz="2400">
                <a:latin typeface="Tahoma"/>
                <a:cs typeface="Tahoma"/>
              </a:rPr>
              <a:t>лист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возможность </a:t>
            </a:r>
            <a:r>
              <a:rPr dirty="0" sz="2400">
                <a:latin typeface="Tahoma"/>
                <a:cs typeface="Tahoma"/>
              </a:rPr>
              <a:t>отмечать</a:t>
            </a:r>
            <a:r>
              <a:rPr dirty="0" sz="2400" spc="-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задачи</a:t>
            </a:r>
            <a:r>
              <a:rPr dirty="0" sz="2400" spc="-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сделанными. Для</a:t>
            </a:r>
            <a:r>
              <a:rPr dirty="0" sz="2400" spc="-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этого</a:t>
            </a:r>
            <a:r>
              <a:rPr dirty="0" sz="2400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мы</a:t>
            </a:r>
            <a:r>
              <a:rPr dirty="0" sz="2400" spc="-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разберемся</a:t>
            </a:r>
            <a:r>
              <a:rPr dirty="0" sz="2400" spc="55">
                <a:latin typeface="Tahoma"/>
                <a:cs typeface="Tahoma"/>
              </a:rPr>
              <a:t> </a:t>
            </a:r>
            <a:r>
              <a:rPr dirty="0" sz="2400" spc="25">
                <a:latin typeface="Tahoma"/>
                <a:cs typeface="Tahoma"/>
              </a:rPr>
              <a:t>с </a:t>
            </a:r>
            <a:r>
              <a:rPr dirty="0" sz="2400">
                <a:latin typeface="Tahoma"/>
                <a:cs typeface="Tahoma"/>
              </a:rPr>
              <a:t>динамическим</a:t>
            </a:r>
            <a:r>
              <a:rPr dirty="0" sz="2400" spc="10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формированием</a:t>
            </a:r>
            <a:r>
              <a:rPr dirty="0" sz="2400" spc="10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списка</a:t>
            </a:r>
            <a:r>
              <a:rPr dirty="0" sz="2400" spc="10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классов, </a:t>
            </a:r>
            <a:r>
              <a:rPr dirty="0" sz="2400">
                <a:latin typeface="Tahoma"/>
                <a:cs typeface="Tahoma"/>
              </a:rPr>
              <a:t>познакомимся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с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директивой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-80" b="1">
                <a:latin typeface="Arial"/>
                <a:cs typeface="Arial"/>
              </a:rPr>
              <a:t>V-</a:t>
            </a:r>
            <a:r>
              <a:rPr dirty="0" sz="2400" b="1">
                <a:latin typeface="Arial"/>
                <a:cs typeface="Arial"/>
              </a:rPr>
              <a:t>show</a:t>
            </a:r>
            <a:r>
              <a:rPr dirty="0" sz="2400" spc="15" b="1">
                <a:latin typeface="Arial"/>
                <a:cs typeface="Arial"/>
              </a:rPr>
              <a:t> </a:t>
            </a:r>
            <a:r>
              <a:rPr dirty="0" sz="2400">
                <a:latin typeface="Tahoma"/>
                <a:cs typeface="Tahoma"/>
              </a:rPr>
              <a:t>и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50">
                <a:latin typeface="Tahoma"/>
                <a:cs typeface="Tahoma"/>
              </a:rPr>
              <a:t>совсем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немного поговорим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про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анимацию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во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Vue.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079" y="1711568"/>
            <a:ext cx="7962900" cy="1762760"/>
          </a:xfrm>
          <a:prstGeom prst="rect"/>
        </p:spPr>
        <p:txBody>
          <a:bodyPr wrap="square" lIns="0" tIns="116205" rIns="0" bIns="0" rtlCol="0" vert="horz">
            <a:spAutoFit/>
          </a:bodyPr>
          <a:lstStyle/>
          <a:p>
            <a:pPr marL="12700" marR="5080" indent="210820">
              <a:lnSpc>
                <a:spcPts val="6480"/>
              </a:lnSpc>
              <a:spcBef>
                <a:spcPts val="915"/>
              </a:spcBef>
            </a:pPr>
            <a:r>
              <a:rPr dirty="0" spc="-10">
                <a:solidFill>
                  <a:srgbClr val="C91C4B"/>
                </a:solidFill>
              </a:rPr>
              <a:t>Изменяем</a:t>
            </a:r>
            <a:r>
              <a:rPr dirty="0" spc="-350">
                <a:solidFill>
                  <a:srgbClr val="C91C4B"/>
                </a:solidFill>
              </a:rPr>
              <a:t> </a:t>
            </a:r>
            <a:r>
              <a:rPr dirty="0" spc="-10">
                <a:solidFill>
                  <a:srgbClr val="C91C4B"/>
                </a:solidFill>
              </a:rPr>
              <a:t>структуру </a:t>
            </a:r>
            <a:r>
              <a:rPr dirty="0">
                <a:solidFill>
                  <a:srgbClr val="C91C4B"/>
                </a:solidFill>
              </a:rPr>
              <a:t>хранения</a:t>
            </a:r>
            <a:r>
              <a:rPr dirty="0" spc="-55">
                <a:solidFill>
                  <a:srgbClr val="C91C4B"/>
                </a:solidFill>
              </a:rPr>
              <a:t> </a:t>
            </a:r>
            <a:r>
              <a:rPr dirty="0" spc="-10">
                <a:solidFill>
                  <a:srgbClr val="C91C4B"/>
                </a:solidFill>
              </a:rPr>
              <a:t>задач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2"/>
            <a:ext cx="1660281" cy="72603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40316" y="3877905"/>
            <a:ext cx="7955280" cy="1693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900" marR="5080">
              <a:lnSpc>
                <a:spcPct val="113999"/>
              </a:lnSpc>
              <a:spcBef>
                <a:spcPts val="100"/>
              </a:spcBef>
            </a:pPr>
            <a:r>
              <a:rPr dirty="0" sz="2400">
                <a:latin typeface="Tahoma"/>
                <a:cs typeface="Tahoma"/>
              </a:rPr>
              <a:t>Для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этого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вместо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строки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будем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хранить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объект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с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двумя свойствами:</a:t>
            </a:r>
            <a:endParaRPr sz="2400">
              <a:latin typeface="Tahoma"/>
              <a:cs typeface="Tahoma"/>
            </a:endParaRPr>
          </a:p>
          <a:p>
            <a:pPr marL="545465" indent="-532765">
              <a:lnSpc>
                <a:spcPct val="100000"/>
              </a:lnSpc>
              <a:spcBef>
                <a:spcPts val="400"/>
              </a:spcBef>
              <a:buFont typeface="MS PGothic"/>
              <a:buChar char="➔"/>
              <a:tabLst>
                <a:tab pos="545465" algn="l"/>
              </a:tabLst>
            </a:pPr>
            <a:r>
              <a:rPr dirty="0" sz="2400">
                <a:latin typeface="Tahoma"/>
                <a:cs typeface="Tahoma"/>
              </a:rPr>
              <a:t>текст</a:t>
            </a:r>
            <a:r>
              <a:rPr dirty="0" sz="2400" spc="-19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задачи</a:t>
            </a:r>
            <a:endParaRPr sz="2400">
              <a:latin typeface="Tahoma"/>
              <a:cs typeface="Tahoma"/>
            </a:endParaRPr>
          </a:p>
          <a:p>
            <a:pPr marL="545465" indent="-532765">
              <a:lnSpc>
                <a:spcPct val="100000"/>
              </a:lnSpc>
              <a:spcBef>
                <a:spcPts val="405"/>
              </a:spcBef>
              <a:buFont typeface="MS PGothic"/>
              <a:buChar char="➔"/>
              <a:tabLst>
                <a:tab pos="545465" algn="l"/>
              </a:tabLst>
            </a:pPr>
            <a:r>
              <a:rPr dirty="0" sz="2400" spc="-10">
                <a:latin typeface="Tahoma"/>
                <a:cs typeface="Tahoma"/>
              </a:rPr>
              <a:t>атрибут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завершения</a:t>
            </a:r>
            <a:r>
              <a:rPr dirty="0" sz="2400" spc="-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задачи</a:t>
            </a:r>
            <a:r>
              <a:rPr dirty="0" sz="2400" spc="-10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с</a:t>
            </a:r>
            <a:r>
              <a:rPr dirty="0" sz="2400" spc="-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булёвым</a:t>
            </a:r>
            <a:r>
              <a:rPr dirty="0" sz="2400" spc="-10">
                <a:latin typeface="Tahoma"/>
                <a:cs typeface="Tahoma"/>
              </a:rPr>
              <a:t> типом.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724775"/>
            <a:ext cx="10286992" cy="25622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91C4B"/>
                </a:solidFill>
              </a:rPr>
              <a:t>Пример</a:t>
            </a:r>
            <a:r>
              <a:rPr dirty="0" spc="-35">
                <a:solidFill>
                  <a:srgbClr val="C91C4B"/>
                </a:solidFill>
              </a:rPr>
              <a:t> </a:t>
            </a:r>
            <a:r>
              <a:rPr dirty="0" spc="-50">
                <a:solidFill>
                  <a:srgbClr val="C91C4B"/>
                </a:solidFill>
              </a:rPr>
              <a:t>1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3"/>
            <a:ext cx="1660281" cy="72603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02066" y="3347939"/>
            <a:ext cx="7941309" cy="1971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z="2800" spc="-50">
                <a:latin typeface="Tahoma"/>
                <a:cs typeface="Tahoma"/>
              </a:rPr>
              <a:t>Итог:</a:t>
            </a:r>
            <a:r>
              <a:rPr dirty="0" sz="2800" spc="-9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проблема</a:t>
            </a:r>
            <a:r>
              <a:rPr dirty="0" sz="2800" spc="-85">
                <a:latin typeface="Tahoma"/>
                <a:cs typeface="Tahoma"/>
              </a:rPr>
              <a:t> </a:t>
            </a:r>
            <a:r>
              <a:rPr dirty="0" sz="2800" spc="-20">
                <a:latin typeface="Tahoma"/>
                <a:cs typeface="Tahoma"/>
              </a:rPr>
              <a:t>возникает</a:t>
            </a:r>
            <a:r>
              <a:rPr dirty="0" sz="2800" spc="-8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от</a:t>
            </a:r>
            <a:r>
              <a:rPr dirty="0" sz="2800" spc="-85">
                <a:latin typeface="Tahoma"/>
                <a:cs typeface="Tahoma"/>
              </a:rPr>
              <a:t> </a:t>
            </a:r>
            <a:r>
              <a:rPr dirty="0" sz="2800" spc="-60">
                <a:latin typeface="Tahoma"/>
                <a:cs typeface="Tahoma"/>
              </a:rPr>
              <a:t>того,</a:t>
            </a:r>
            <a:r>
              <a:rPr dirty="0" sz="2800" spc="-9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что</a:t>
            </a:r>
            <a:r>
              <a:rPr dirty="0" sz="2800" spc="-8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данные</a:t>
            </a:r>
            <a:r>
              <a:rPr dirty="0" sz="2800" spc="-85">
                <a:latin typeface="Tahoma"/>
                <a:cs typeface="Tahoma"/>
              </a:rPr>
              <a:t> </a:t>
            </a:r>
            <a:r>
              <a:rPr dirty="0" sz="2800" spc="-50">
                <a:latin typeface="Tahoma"/>
                <a:cs typeface="Tahoma"/>
              </a:rPr>
              <a:t>о </a:t>
            </a:r>
            <a:r>
              <a:rPr dirty="0" sz="2800">
                <a:latin typeface="Tahoma"/>
                <a:cs typeface="Tahoma"/>
              </a:rPr>
              <a:t>задачах</a:t>
            </a:r>
            <a:r>
              <a:rPr dirty="0" sz="2800" spc="-3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и</a:t>
            </a:r>
            <a:r>
              <a:rPr dirty="0" sz="2800" spc="-3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их</a:t>
            </a:r>
            <a:r>
              <a:rPr dirty="0" sz="2800" spc="-35">
                <a:latin typeface="Tahoma"/>
                <a:cs typeface="Tahoma"/>
              </a:rPr>
              <a:t> </a:t>
            </a:r>
            <a:r>
              <a:rPr dirty="0" sz="2800" spc="-10">
                <a:latin typeface="Tahoma"/>
                <a:cs typeface="Tahoma"/>
              </a:rPr>
              <a:t>отображение</a:t>
            </a:r>
            <a:r>
              <a:rPr dirty="0" sz="2800" spc="-3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в</a:t>
            </a:r>
            <a:r>
              <a:rPr dirty="0" sz="2800" spc="-4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HTML-</a:t>
            </a:r>
            <a:r>
              <a:rPr dirty="0" sz="2800" spc="-20">
                <a:latin typeface="Tahoma"/>
                <a:cs typeface="Tahoma"/>
              </a:rPr>
              <a:t>коде </a:t>
            </a:r>
            <a:r>
              <a:rPr dirty="0" sz="2800">
                <a:latin typeface="Tahoma"/>
                <a:cs typeface="Tahoma"/>
              </a:rPr>
              <a:t>фактически</a:t>
            </a:r>
            <a:r>
              <a:rPr dirty="0" sz="2800" spc="-1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находятся</a:t>
            </a:r>
            <a:r>
              <a:rPr dirty="0" sz="2800" spc="-1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в</a:t>
            </a:r>
            <a:r>
              <a:rPr dirty="0" sz="2800" spc="-1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одном</a:t>
            </a:r>
            <a:r>
              <a:rPr dirty="0" sz="2800" spc="-1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месте.</a:t>
            </a:r>
            <a:r>
              <a:rPr dirty="0" sz="2800" spc="-10">
                <a:latin typeface="Tahoma"/>
                <a:cs typeface="Tahoma"/>
              </a:rPr>
              <a:t> </a:t>
            </a:r>
            <a:r>
              <a:rPr dirty="0" sz="2800" spc="40">
                <a:latin typeface="Tahoma"/>
                <a:cs typeface="Tahoma"/>
              </a:rPr>
              <a:t>Решить </a:t>
            </a:r>
            <a:r>
              <a:rPr dirty="0" sz="2800">
                <a:latin typeface="Tahoma"/>
                <a:cs typeface="Tahoma"/>
              </a:rPr>
              <a:t>это</a:t>
            </a:r>
            <a:r>
              <a:rPr dirty="0" sz="2800" spc="-100">
                <a:latin typeface="Tahoma"/>
                <a:cs typeface="Tahoma"/>
              </a:rPr>
              <a:t> </a:t>
            </a:r>
            <a:r>
              <a:rPr dirty="0" sz="2800" spc="-20">
                <a:latin typeface="Tahoma"/>
                <a:cs typeface="Tahoma"/>
              </a:rPr>
              <a:t>можно,</a:t>
            </a:r>
            <a:r>
              <a:rPr dirty="0" sz="2800" spc="-10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разделив</a:t>
            </a:r>
            <a:r>
              <a:rPr dirty="0" sz="2800" spc="-105">
                <a:latin typeface="Tahoma"/>
                <a:cs typeface="Tahoma"/>
              </a:rPr>
              <a:t> </a:t>
            </a:r>
            <a:r>
              <a:rPr dirty="0" sz="2800" spc="-25">
                <a:latin typeface="Tahoma"/>
                <a:cs typeface="Tahoma"/>
              </a:rPr>
              <a:t>их.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724775"/>
            <a:ext cx="10286992" cy="256222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310" y="3984674"/>
            <a:ext cx="9424374" cy="2079549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237" y="3389549"/>
            <a:ext cx="5765165" cy="21107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pc="85" b="0">
                <a:solidFill>
                  <a:srgbClr val="FFFFFF"/>
                </a:solidFill>
                <a:latin typeface="Tahoma"/>
                <a:cs typeface="Tahoma"/>
              </a:rPr>
              <a:t>Изменение </a:t>
            </a:r>
            <a:r>
              <a:rPr dirty="0" spc="80" b="0">
                <a:solidFill>
                  <a:srgbClr val="FFFFFF"/>
                </a:solidFill>
                <a:latin typeface="Tahoma"/>
                <a:cs typeface="Tahoma"/>
              </a:rPr>
              <a:t>шаблона</a:t>
            </a:r>
            <a:r>
              <a:rPr dirty="0" spc="-20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pc="-10" b="0">
                <a:solidFill>
                  <a:srgbClr val="FFFFFF"/>
                </a:solidFill>
                <a:latin typeface="Tahoma"/>
                <a:cs typeface="Tahoma"/>
              </a:rPr>
              <a:t>списка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058" y="3961056"/>
            <a:ext cx="6325944" cy="63259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193" y="271065"/>
            <a:ext cx="1950720" cy="976149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848" y="3386627"/>
            <a:ext cx="9435306" cy="2828251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236" y="3602262"/>
            <a:ext cx="9460524" cy="1822024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112" y="2209012"/>
            <a:ext cx="9788780" cy="5122874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252" y="3389554"/>
            <a:ext cx="6464300" cy="21107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pc="95" b="0">
                <a:solidFill>
                  <a:srgbClr val="FFFFFF"/>
                </a:solidFill>
                <a:latin typeface="Tahoma"/>
                <a:cs typeface="Tahoma"/>
              </a:rPr>
              <a:t>Изменение</a:t>
            </a:r>
            <a:r>
              <a:rPr dirty="0" spc="-204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pc="45" b="0">
                <a:solidFill>
                  <a:srgbClr val="FFFFFF"/>
                </a:solidFill>
                <a:latin typeface="Tahoma"/>
                <a:cs typeface="Tahoma"/>
              </a:rPr>
              <a:t>стиля </a:t>
            </a:r>
            <a:r>
              <a:rPr dirty="0" spc="50" b="0">
                <a:solidFill>
                  <a:srgbClr val="FFFFFF"/>
                </a:solidFill>
                <a:latin typeface="Tahoma"/>
                <a:cs typeface="Tahoma"/>
              </a:rPr>
              <a:t>сделанной</a:t>
            </a:r>
            <a:r>
              <a:rPr dirty="0" spc="-21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pc="-10" b="0">
                <a:solidFill>
                  <a:srgbClr val="FFFFFF"/>
                </a:solidFill>
                <a:latin typeface="Tahoma"/>
                <a:cs typeface="Tahoma"/>
              </a:rPr>
              <a:t>задачи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058" y="3961056"/>
            <a:ext cx="6325944" cy="63259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193" y="271065"/>
            <a:ext cx="1950720" cy="976149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670" y="3525387"/>
            <a:ext cx="9367649" cy="2490133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021" y="3179825"/>
            <a:ext cx="9164949" cy="3181224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252" y="3389554"/>
            <a:ext cx="5416550" cy="31527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pc="-10" b="0">
                <a:solidFill>
                  <a:srgbClr val="FFFFFF"/>
                </a:solidFill>
                <a:latin typeface="Tahoma"/>
                <a:cs typeface="Tahoma"/>
              </a:rPr>
              <a:t>Динамическое </a:t>
            </a:r>
            <a:r>
              <a:rPr dirty="0" spc="70" b="0">
                <a:solidFill>
                  <a:srgbClr val="FFFFFF"/>
                </a:solidFill>
                <a:latin typeface="Tahoma"/>
                <a:cs typeface="Tahoma"/>
              </a:rPr>
              <a:t>формирование </a:t>
            </a:r>
            <a:r>
              <a:rPr dirty="0" b="0">
                <a:solidFill>
                  <a:srgbClr val="FFFFFF"/>
                </a:solidFill>
                <a:latin typeface="Tahoma"/>
                <a:cs typeface="Tahoma"/>
              </a:rPr>
              <a:t>списка</a:t>
            </a:r>
            <a:r>
              <a:rPr dirty="0" spc="-114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pc="60" b="0">
                <a:solidFill>
                  <a:srgbClr val="FFFFFF"/>
                </a:solidFill>
                <a:latin typeface="Tahoma"/>
                <a:cs typeface="Tahoma"/>
              </a:rPr>
              <a:t>классов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058" y="3961056"/>
            <a:ext cx="6325944" cy="63259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193" y="271065"/>
            <a:ext cx="1950720" cy="976149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34900" y="6086718"/>
            <a:ext cx="7583170" cy="1452245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629920" indent="-617220">
              <a:lnSpc>
                <a:spcPct val="100000"/>
              </a:lnSpc>
              <a:spcBef>
                <a:spcPts val="530"/>
              </a:spcBef>
              <a:buFont typeface="MS PGothic"/>
              <a:buChar char="➔"/>
              <a:tabLst>
                <a:tab pos="629920" algn="l"/>
              </a:tabLst>
            </a:pPr>
            <a:r>
              <a:rPr dirty="0" sz="2400">
                <a:latin typeface="Tahoma"/>
                <a:cs typeface="Tahoma"/>
              </a:rPr>
              <a:t>Ключом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объекта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будет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название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класса.</a:t>
            </a:r>
            <a:endParaRPr sz="2400">
              <a:latin typeface="Tahoma"/>
              <a:cs typeface="Tahoma"/>
            </a:endParaRPr>
          </a:p>
          <a:p>
            <a:pPr marL="545465" indent="-532765">
              <a:lnSpc>
                <a:spcPct val="100000"/>
              </a:lnSpc>
              <a:spcBef>
                <a:spcPts val="430"/>
              </a:spcBef>
              <a:buFont typeface="MS PGothic"/>
              <a:buChar char="➔"/>
              <a:tabLst>
                <a:tab pos="545465" algn="l"/>
              </a:tabLst>
            </a:pPr>
            <a:r>
              <a:rPr dirty="0" sz="2400" spc="155">
                <a:latin typeface="Tahoma"/>
                <a:cs typeface="Tahoma"/>
              </a:rPr>
              <a:t>А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значение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объекта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195">
                <a:latin typeface="Tahoma"/>
                <a:cs typeface="Tahoma"/>
              </a:rPr>
              <a:t>—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условие,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при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котором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этот</a:t>
            </a:r>
            <a:endParaRPr sz="2400">
              <a:latin typeface="Tahoma"/>
              <a:cs typeface="Tahoma"/>
            </a:endParaRPr>
          </a:p>
          <a:p>
            <a:pPr marL="546100">
              <a:lnSpc>
                <a:spcPct val="100000"/>
              </a:lnSpc>
              <a:spcBef>
                <a:spcPts val="1730"/>
              </a:spcBef>
            </a:pPr>
            <a:r>
              <a:rPr dirty="0" sz="2400">
                <a:latin typeface="Tahoma"/>
                <a:cs typeface="Tahoma"/>
              </a:rPr>
              <a:t>класс</a:t>
            </a:r>
            <a:r>
              <a:rPr dirty="0" sz="2400" spc="6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активируется.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75" y="3686275"/>
            <a:ext cx="9690049" cy="9496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4559" y="2763241"/>
            <a:ext cx="6898005" cy="2506980"/>
          </a:xfrm>
          <a:prstGeom prst="rect"/>
        </p:spPr>
        <p:txBody>
          <a:bodyPr wrap="square" lIns="0" tIns="88900" rIns="0" bIns="0" rtlCol="0" vert="horz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dirty="0" sz="4400">
                <a:solidFill>
                  <a:srgbClr val="FFFFFF"/>
                </a:solidFill>
              </a:rPr>
              <a:t>Состояние</a:t>
            </a:r>
            <a:r>
              <a:rPr dirty="0" sz="4400" spc="-245">
                <a:solidFill>
                  <a:srgbClr val="FFFFFF"/>
                </a:solidFill>
              </a:rPr>
              <a:t> </a:t>
            </a:r>
            <a:r>
              <a:rPr dirty="0" sz="4400" spc="-10">
                <a:solidFill>
                  <a:srgbClr val="FFFFFF"/>
                </a:solidFill>
              </a:rPr>
              <a:t>приложения</a:t>
            </a:r>
            <a:r>
              <a:rPr dirty="0" sz="4400" spc="-215">
                <a:solidFill>
                  <a:srgbClr val="FFFFFF"/>
                </a:solidFill>
              </a:rPr>
              <a:t> </a:t>
            </a:r>
            <a:r>
              <a:rPr dirty="0" sz="4400" spc="-50" b="0">
                <a:solidFill>
                  <a:srgbClr val="FFFFFF"/>
                </a:solidFill>
                <a:latin typeface="Tahoma"/>
                <a:cs typeface="Tahoma"/>
              </a:rPr>
              <a:t>- </a:t>
            </a:r>
            <a:r>
              <a:rPr dirty="0" sz="4400" b="0">
                <a:solidFill>
                  <a:srgbClr val="FFFFFF"/>
                </a:solidFill>
                <a:latin typeface="Tahoma"/>
                <a:cs typeface="Tahoma"/>
              </a:rPr>
              <a:t>это</a:t>
            </a:r>
            <a:r>
              <a:rPr dirty="0" sz="4400" spc="-15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400" spc="75" b="0">
                <a:solidFill>
                  <a:srgbClr val="FFFFFF"/>
                </a:solidFill>
                <a:latin typeface="Tahoma"/>
                <a:cs typeface="Tahoma"/>
              </a:rPr>
              <a:t>любые</a:t>
            </a:r>
            <a:r>
              <a:rPr dirty="0" sz="4400" spc="-14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400" spc="-10" b="0">
                <a:solidFill>
                  <a:srgbClr val="FFFFFF"/>
                </a:solidFill>
                <a:latin typeface="Tahoma"/>
                <a:cs typeface="Tahoma"/>
              </a:rPr>
              <a:t>данные приложения</a:t>
            </a:r>
            <a:r>
              <a:rPr dirty="0" sz="4400" spc="-31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400" spc="-30" b="0">
                <a:solidFill>
                  <a:srgbClr val="FFFFFF"/>
                </a:solidFill>
                <a:latin typeface="Tahoma"/>
                <a:cs typeface="Tahoma"/>
              </a:rPr>
              <a:t>(в</a:t>
            </a:r>
            <a:r>
              <a:rPr dirty="0" sz="4400" spc="-30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400" spc="90" b="0">
                <a:solidFill>
                  <a:srgbClr val="FFFFFF"/>
                </a:solidFill>
                <a:latin typeface="Tahoma"/>
                <a:cs typeface="Tahoma"/>
              </a:rPr>
              <a:t>нашем </a:t>
            </a:r>
            <a:r>
              <a:rPr dirty="0" sz="4400" b="0">
                <a:solidFill>
                  <a:srgbClr val="FFFFFF"/>
                </a:solidFill>
                <a:latin typeface="Tahoma"/>
                <a:cs typeface="Tahoma"/>
              </a:rPr>
              <a:t>случае,</a:t>
            </a:r>
            <a:r>
              <a:rPr dirty="0" sz="4400" spc="-6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400" b="0">
                <a:solidFill>
                  <a:srgbClr val="FFFFFF"/>
                </a:solidFill>
                <a:latin typeface="Tahoma"/>
                <a:cs typeface="Tahoma"/>
              </a:rPr>
              <a:t>это</a:t>
            </a:r>
            <a:r>
              <a:rPr dirty="0" sz="4400" spc="-6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400" b="0">
                <a:solidFill>
                  <a:srgbClr val="FFFFFF"/>
                </a:solidFill>
                <a:latin typeface="Tahoma"/>
                <a:cs typeface="Tahoma"/>
              </a:rPr>
              <a:t>список</a:t>
            </a:r>
            <a:r>
              <a:rPr dirty="0" sz="4400" spc="-6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400" spc="-10" b="0">
                <a:solidFill>
                  <a:srgbClr val="FFFFFF"/>
                </a:solidFill>
                <a:latin typeface="Tahoma"/>
                <a:cs typeface="Tahoma"/>
              </a:rPr>
              <a:t>задач)</a:t>
            </a:r>
            <a:endParaRPr sz="44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7561263"/>
            <a:ext cx="10286995" cy="2725735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434193" y="271065"/>
            <a:ext cx="1950720" cy="976630"/>
            <a:chOff x="434193" y="271065"/>
            <a:chExt cx="1950720" cy="97663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610" y="370552"/>
              <a:ext cx="1660284" cy="72603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193" y="271065"/>
              <a:ext cx="1950720" cy="976148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 rot="10800000">
            <a:off x="8193759" y="1888955"/>
            <a:ext cx="1278865" cy="1117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800"/>
              </a:lnSpc>
            </a:pPr>
            <a:r>
              <a:rPr dirty="0" sz="8800" spc="-55" b="1">
                <a:solidFill>
                  <a:srgbClr val="FFFFFF"/>
                </a:solidFill>
                <a:latin typeface="Arial"/>
                <a:cs typeface="Arial"/>
              </a:rPr>
              <a:t>«</a:t>
            </a:r>
            <a:endParaRPr sz="8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409" y="2762910"/>
            <a:ext cx="9018175" cy="341010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1100" y="2993958"/>
            <a:ext cx="7968615" cy="2324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75">
                <a:latin typeface="Tahoma"/>
                <a:cs typeface="Tahoma"/>
              </a:rPr>
              <a:t>Есть</a:t>
            </a:r>
            <a:r>
              <a:rPr dirty="0" sz="2400" spc="-1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один</a:t>
            </a:r>
            <a:r>
              <a:rPr dirty="0" sz="2400" spc="-1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момент,</a:t>
            </a:r>
            <a:r>
              <a:rPr dirty="0" sz="2400" spc="-13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который</a:t>
            </a:r>
            <a:r>
              <a:rPr dirty="0" sz="2400" spc="-13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мы</a:t>
            </a:r>
            <a:r>
              <a:rPr dirty="0" sz="2400" spc="-1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упустили</a:t>
            </a:r>
            <a:r>
              <a:rPr dirty="0" sz="2400" spc="-1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при</a:t>
            </a:r>
            <a:r>
              <a:rPr dirty="0" sz="2400" spc="-13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изменении</a:t>
            </a:r>
            <a:endParaRPr sz="2400">
              <a:latin typeface="Tahoma"/>
              <a:cs typeface="Tahoma"/>
            </a:endParaRPr>
          </a:p>
          <a:p>
            <a:pPr marL="12700" marR="205740">
              <a:lnSpc>
                <a:spcPct val="160000"/>
              </a:lnSpc>
            </a:pPr>
            <a:r>
              <a:rPr dirty="0" sz="2400" spc="-10">
                <a:latin typeface="Tahoma"/>
                <a:cs typeface="Tahoma"/>
              </a:rPr>
              <a:t>структуры.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80">
                <a:latin typeface="Tahoma"/>
                <a:cs typeface="Tahoma"/>
              </a:rPr>
              <a:t>Это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добавление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новой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задачи,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ведь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мы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по- </a:t>
            </a:r>
            <a:r>
              <a:rPr dirty="0" sz="2400">
                <a:latin typeface="Tahoma"/>
                <a:cs typeface="Tahoma"/>
              </a:rPr>
              <a:t>прежнему</a:t>
            </a:r>
            <a:r>
              <a:rPr dirty="0" sz="2400" spc="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добавляем</a:t>
            </a:r>
            <a:r>
              <a:rPr dirty="0" sz="2400" spc="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строку</a:t>
            </a:r>
            <a:r>
              <a:rPr dirty="0" sz="2400" spc="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вместо</a:t>
            </a:r>
            <a:r>
              <a:rPr dirty="0" sz="2400" spc="1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объекта.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Tahoma"/>
                <a:cs typeface="Tahoma"/>
              </a:rPr>
              <a:t>Исправим</a:t>
            </a:r>
            <a:r>
              <a:rPr dirty="0" sz="2400" spc="19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это: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24" y="6317442"/>
            <a:ext cx="9753549" cy="1986024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252" y="3389554"/>
            <a:ext cx="6382385" cy="31527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pc="130" b="0">
                <a:solidFill>
                  <a:srgbClr val="FFFFFF"/>
                </a:solidFill>
                <a:latin typeface="Tahoma"/>
                <a:cs typeface="Tahoma"/>
              </a:rPr>
              <a:t>Выносим</a:t>
            </a:r>
            <a:r>
              <a:rPr dirty="0" spc="-28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pc="-50" b="0">
                <a:solidFill>
                  <a:srgbClr val="FFFFFF"/>
                </a:solidFill>
                <a:latin typeface="Tahoma"/>
                <a:cs typeface="Tahoma"/>
              </a:rPr>
              <a:t>логику</a:t>
            </a:r>
            <a:r>
              <a:rPr dirty="0" spc="-27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pc="-60" b="0">
                <a:solidFill>
                  <a:srgbClr val="FFFFFF"/>
                </a:solidFill>
                <a:latin typeface="Tahoma"/>
                <a:cs typeface="Tahoma"/>
              </a:rPr>
              <a:t>в </a:t>
            </a:r>
            <a:r>
              <a:rPr dirty="0" spc="-10" b="0">
                <a:solidFill>
                  <a:srgbClr val="FFFFFF"/>
                </a:solidFill>
                <a:latin typeface="Tahoma"/>
                <a:cs typeface="Tahoma"/>
              </a:rPr>
              <a:t>отдельную функцию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058" y="3961056"/>
            <a:ext cx="6325944" cy="63259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193" y="271065"/>
            <a:ext cx="1950720" cy="976149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91C4B"/>
                </a:solidFill>
              </a:rPr>
              <a:t>Опция</a:t>
            </a:r>
            <a:r>
              <a:rPr dirty="0" spc="-30">
                <a:solidFill>
                  <a:srgbClr val="C91C4B"/>
                </a:solidFill>
              </a:rPr>
              <a:t> </a:t>
            </a:r>
            <a:r>
              <a:rPr dirty="0" spc="-10">
                <a:solidFill>
                  <a:srgbClr val="C91C4B"/>
                </a:solidFill>
              </a:rPr>
              <a:t>methods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0" y="370552"/>
            <a:ext cx="1660281" cy="72603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02066" y="3358505"/>
            <a:ext cx="7463155" cy="859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Methods</a:t>
            </a:r>
            <a:r>
              <a:rPr dirty="0" sz="2400" spc="-20" b="1">
                <a:latin typeface="Arial"/>
                <a:cs typeface="Arial"/>
              </a:rPr>
              <a:t> </a:t>
            </a:r>
            <a:r>
              <a:rPr dirty="0" sz="2400">
                <a:latin typeface="Tahoma"/>
                <a:cs typeface="Tahoma"/>
              </a:rPr>
              <a:t>-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это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функции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от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объекта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–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обычно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это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45">
                <a:latin typeface="Tahoma"/>
                <a:cs typeface="Tahoma"/>
              </a:rPr>
              <a:t>сам </a:t>
            </a:r>
            <a:r>
              <a:rPr dirty="0" sz="2400">
                <a:latin typeface="Tahoma"/>
                <a:cs typeface="Tahoma"/>
              </a:rPr>
              <a:t>объект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Vue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или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компонент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Vue.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724775"/>
            <a:ext cx="10286992" cy="2562226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803" y="3126850"/>
            <a:ext cx="9267399" cy="2694774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1100" y="2993958"/>
            <a:ext cx="7296784" cy="976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ahoma"/>
                <a:cs typeface="Tahoma"/>
              </a:rPr>
              <a:t>К</a:t>
            </a:r>
            <a:r>
              <a:rPr dirty="0" sz="2400" spc="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свойствам</a:t>
            </a:r>
            <a:r>
              <a:rPr dirty="0" sz="2400" spc="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состояния</a:t>
            </a:r>
            <a:r>
              <a:rPr dirty="0" sz="2400" spc="30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мы</a:t>
            </a:r>
            <a:r>
              <a:rPr dirty="0" sz="2400" spc="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можем</a:t>
            </a:r>
            <a:r>
              <a:rPr dirty="0" sz="2400" spc="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добраться</a:t>
            </a:r>
            <a:r>
              <a:rPr dirty="0" sz="2400" spc="2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через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2400">
                <a:latin typeface="Tahoma"/>
                <a:cs typeface="Tahoma"/>
              </a:rPr>
              <a:t>ключевое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слово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this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322" y="5538112"/>
            <a:ext cx="9058350" cy="252547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1100" y="2993958"/>
            <a:ext cx="7966075" cy="976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35">
                <a:latin typeface="Tahoma"/>
                <a:cs typeface="Tahoma"/>
              </a:rPr>
              <a:t>Так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 spc="-60">
                <a:latin typeface="Tahoma"/>
                <a:cs typeface="Tahoma"/>
              </a:rPr>
              <a:t>как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мы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используем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Babel,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можем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записать</a:t>
            </a:r>
            <a:r>
              <a:rPr dirty="0" sz="2400" spc="-1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функцию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2400">
                <a:latin typeface="Tahoma"/>
                <a:cs typeface="Tahoma"/>
              </a:rPr>
              <a:t>через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краткую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запись: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322" y="4770449"/>
            <a:ext cx="9058349" cy="3590922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1100" y="2993958"/>
            <a:ext cx="7988934" cy="156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55">
                <a:latin typeface="Tahoma"/>
                <a:cs typeface="Tahoma"/>
              </a:rPr>
              <a:t>Но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только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не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используйте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стрелочную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функцию,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потому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60000"/>
              </a:lnSpc>
            </a:pPr>
            <a:r>
              <a:rPr dirty="0" sz="2400" spc="-10">
                <a:latin typeface="Tahoma"/>
                <a:cs typeface="Tahoma"/>
              </a:rPr>
              <a:t>что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this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этом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случае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будет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ссылаться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родительский </a:t>
            </a:r>
            <a:r>
              <a:rPr dirty="0" sz="2400" spc="-60">
                <a:latin typeface="Tahoma"/>
                <a:cs typeface="Tahoma"/>
              </a:rPr>
              <a:t>контекст,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60">
                <a:latin typeface="Tahoma"/>
                <a:cs typeface="Tahoma"/>
              </a:rPr>
              <a:t>а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не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</a:t>
            </a:r>
            <a:r>
              <a:rPr dirty="0" sz="2400" spc="-7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контекст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Vue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экземпляра: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227" y="5948762"/>
            <a:ext cx="9520550" cy="2706028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1100" y="2993958"/>
            <a:ext cx="668718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55">
                <a:latin typeface="Tahoma"/>
                <a:cs typeface="Tahoma"/>
              </a:rPr>
              <a:t>Осталось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вызвать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функцию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50">
                <a:latin typeface="Tahoma"/>
                <a:cs typeface="Tahoma"/>
              </a:rPr>
              <a:t>нашем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шаблоне: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245" y="5730800"/>
            <a:ext cx="9550500" cy="1120949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1100" y="2993958"/>
            <a:ext cx="7724140" cy="976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75">
                <a:latin typeface="Tahoma"/>
                <a:cs typeface="Tahoma"/>
              </a:rPr>
              <a:t>Если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нам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не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нужно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передавать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аргументы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в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функцию,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2400">
                <a:latin typeface="Tahoma"/>
                <a:cs typeface="Tahoma"/>
              </a:rPr>
              <a:t>то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скобки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75">
                <a:latin typeface="Tahoma"/>
                <a:cs typeface="Tahoma"/>
              </a:rPr>
              <a:t>мы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можем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опустить: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083" y="5312437"/>
            <a:ext cx="9560825" cy="34816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25.pptx</dc:title>
  <dcterms:created xsi:type="dcterms:W3CDTF">2025-09-17T11:15:59Z</dcterms:created>
  <dcterms:modified xsi:type="dcterms:W3CDTF">2025-09-17T11:15:59Z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2025-09-17T00:00:00Z</vt:filetime>
  </property>
  <property fmtid="{D5CDD505-2E9C-101B-9397-08002B2CF9AE}" pid="3" name="Creator">
    <vt:lpwstr>Google</vt:lpwstr>
  </property>
  <property fmtid="{D5CDD505-2E9C-101B-9397-08002B2CF9AE}" pid="4" name="LastSaved">
    <vt:filetime>2025-09-17T00:00:00Z</vt:filetime>
  </property>
</Properties>
</file>